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464" r:id="rId2"/>
    <p:sldId id="473" r:id="rId3"/>
    <p:sldId id="480" r:id="rId4"/>
    <p:sldId id="481" r:id="rId5"/>
    <p:sldId id="482" r:id="rId6"/>
    <p:sldId id="418" r:id="rId7"/>
    <p:sldId id="419" r:id="rId8"/>
    <p:sldId id="420" r:id="rId9"/>
    <p:sldId id="431" r:id="rId10"/>
    <p:sldId id="485" r:id="rId11"/>
    <p:sldId id="486" r:id="rId12"/>
    <p:sldId id="487" r:id="rId13"/>
    <p:sldId id="488" r:id="rId14"/>
    <p:sldId id="489" r:id="rId15"/>
    <p:sldId id="470" r:id="rId16"/>
    <p:sldId id="460" r:id="rId17"/>
    <p:sldId id="461" r:id="rId18"/>
    <p:sldId id="462" r:id="rId19"/>
    <p:sldId id="408" r:id="rId20"/>
    <p:sldId id="44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99"/>
    <a:srgbClr val="FF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9466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38708-96D3-4F4F-9A3E-A84F5B675038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0E232-92DC-4185-8B85-47CD100DB0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1015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BAF25C5-A627-43F6-A001-A5835A4BD53A}" type="slidenum">
              <a:rPr lang="ru-RU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6485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1863" y="742950"/>
            <a:ext cx="4933950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042E8-DB45-4D3D-A82D-A6AC747BD70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1064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1863" y="742950"/>
            <a:ext cx="4933950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042E8-DB45-4D3D-A82D-A6AC747BD70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1179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1863" y="742950"/>
            <a:ext cx="4933950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042E8-DB45-4D3D-A82D-A6AC747BD70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1992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37504-BD46-4D9F-840F-8132DFA4036C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91DF5-5416-4FDF-BFD1-9DB890CEB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37504-BD46-4D9F-840F-8132DFA4036C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91DF5-5416-4FDF-BFD1-9DB890CEB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37504-BD46-4D9F-840F-8132DFA4036C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91DF5-5416-4FDF-BFD1-9DB890CEB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37504-BD46-4D9F-840F-8132DFA4036C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91DF5-5416-4FDF-BFD1-9DB890CEB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37504-BD46-4D9F-840F-8132DFA4036C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91DF5-5416-4FDF-BFD1-9DB890CEB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37504-BD46-4D9F-840F-8132DFA4036C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91DF5-5416-4FDF-BFD1-9DB890CEB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37504-BD46-4D9F-840F-8132DFA4036C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91DF5-5416-4FDF-BFD1-9DB890CEB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37504-BD46-4D9F-840F-8132DFA4036C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91DF5-5416-4FDF-BFD1-9DB890CEB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37504-BD46-4D9F-840F-8132DFA4036C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91DF5-5416-4FDF-BFD1-9DB890CEB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37504-BD46-4D9F-840F-8132DFA4036C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91DF5-5416-4FDF-BFD1-9DB890CEB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37504-BD46-4D9F-840F-8132DFA4036C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91DF5-5416-4FDF-BFD1-9DB890CEB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37504-BD46-4D9F-840F-8132DFA4036C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91DF5-5416-4FDF-BFD1-9DB890CEB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171" y="1891255"/>
            <a:ext cx="9144000" cy="156966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/>
              </a:rPr>
              <a:t>Изменения процедуры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/>
              </a:rPr>
              <a:t>ГИА-11 в 2018 году.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b="1" dirty="0">
              <a:solidFill>
                <a:srgbClr val="C00000"/>
              </a:solidFill>
              <a:latin typeface="Cambr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91363" y="5005964"/>
            <a:ext cx="4068412" cy="132343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</a:rPr>
              <a:t>Из презентации Брагиной Ларисы Васильевны</a:t>
            </a:r>
            <a:r>
              <a:rPr lang="ru-RU" sz="1600" dirty="0" smtClean="0">
                <a:solidFill>
                  <a:srgbClr val="2E3192"/>
                </a:solidFill>
                <a:latin typeface="Cambria" pitchFamily="18" charset="0"/>
              </a:rPr>
              <a:t>, начальника </a:t>
            </a:r>
            <a:r>
              <a:rPr lang="ru-RU" sz="1600" dirty="0" smtClean="0">
                <a:solidFill>
                  <a:srgbClr val="2E3192"/>
                </a:solidFill>
                <a:latin typeface="Cambria" pitchFamily="18" charset="0"/>
              </a:rPr>
              <a:t>отдела организационно-методического обеспечения ГИА-11 КГКСУ «Центр оценки качества образования» </a:t>
            </a:r>
            <a:endParaRPr lang="ru-RU" sz="1600" dirty="0">
              <a:solidFill>
                <a:srgbClr val="2E319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753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286747" y="900443"/>
            <a:ext cx="8570506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520385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1600" b="1" dirty="0">
                <a:solidFill>
                  <a:srgbClr val="1F497D">
                    <a:lumMod val="75000"/>
                  </a:srgbClr>
                </a:solidFill>
                <a:cs typeface="Times New Roman" panose="02020603050405020304" pitchFamily="18" charset="0"/>
              </a:rPr>
              <a:t>Все бланки заполняются </a:t>
            </a:r>
            <a:r>
              <a:rPr lang="ru-RU" sz="1600" b="1" dirty="0" err="1">
                <a:solidFill>
                  <a:srgbClr val="1F497D">
                    <a:lumMod val="75000"/>
                  </a:srgbClr>
                </a:solidFill>
                <a:cs typeface="Times New Roman" panose="02020603050405020304" pitchFamily="18" charset="0"/>
              </a:rPr>
              <a:t>гелевой</a:t>
            </a:r>
            <a:r>
              <a:rPr lang="ru-RU" sz="1600" b="1" dirty="0">
                <a:solidFill>
                  <a:srgbClr val="1F497D">
                    <a:lumMod val="75000"/>
                  </a:srgbClr>
                </a:solidFill>
                <a:cs typeface="Times New Roman" panose="02020603050405020304" pitchFamily="18" charset="0"/>
              </a:rPr>
              <a:t> ручкой черного цвета! (исключить карандаши, шариковые ручки, ручки другого цвета);</a:t>
            </a:r>
          </a:p>
          <a:p>
            <a:pPr defTabSz="520385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1600" b="1" dirty="0">
                <a:solidFill>
                  <a:srgbClr val="1F497D">
                    <a:lumMod val="75000"/>
                  </a:srgbClr>
                </a:solidFill>
                <a:cs typeface="Times New Roman" panose="02020603050405020304" pitchFamily="18" charset="0"/>
              </a:rPr>
              <a:t>Регистрационные поля всех бланков должны быть заполнены.</a:t>
            </a:r>
          </a:p>
          <a:p>
            <a:pPr defTabSz="520385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1600" b="1" dirty="0">
                <a:solidFill>
                  <a:srgbClr val="1F497D">
                    <a:lumMod val="75000"/>
                  </a:srgbClr>
                </a:solidFill>
                <a:cs typeface="Times New Roman" panose="02020603050405020304" pitchFamily="18" charset="0"/>
              </a:rPr>
              <a:t>Символ метки («крестик») в полях бланка регистрации не должен быть слишком толстым. Если ручка оставляет слишком толстую линию, то вместо крестика в поле нужно провести только одну диагональ квадрата (любую);</a:t>
            </a:r>
          </a:p>
          <a:p>
            <a:pPr defTabSz="520385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1600" b="1" dirty="0">
                <a:solidFill>
                  <a:srgbClr val="1F497D">
                    <a:lumMod val="75000"/>
                  </a:srgbClr>
                </a:solidFill>
                <a:cs typeface="Times New Roman" panose="02020603050405020304" pitchFamily="18" charset="0"/>
              </a:rPr>
              <a:t> Допустимо использование только печатных букв.</a:t>
            </a:r>
          </a:p>
          <a:p>
            <a:pPr defTabSz="520385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1600" b="1" dirty="0">
                <a:solidFill>
                  <a:srgbClr val="1F497D">
                    <a:lumMod val="75000"/>
                  </a:srgbClr>
                </a:solidFill>
                <a:cs typeface="Times New Roman" panose="02020603050405020304" pitchFamily="18" charset="0"/>
              </a:rPr>
              <a:t> Буквы и цифры должны быть прописаны четко (при автоматизированной обработке возможно неправильное распознавание символов!).</a:t>
            </a:r>
          </a:p>
          <a:p>
            <a:pPr defTabSz="520385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1600" b="1" dirty="0">
                <a:solidFill>
                  <a:srgbClr val="1F497D">
                    <a:lumMod val="75000"/>
                  </a:srgbClr>
                </a:solidFill>
                <a:cs typeface="Times New Roman" panose="02020603050405020304" pitchFamily="18" charset="0"/>
              </a:rPr>
              <a:t>Допустимо исправление данных в бланке регистрации - зачеркнуть неверно записанное и написать еще раз.</a:t>
            </a:r>
          </a:p>
          <a:p>
            <a:pPr defTabSz="520385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1600" b="1" dirty="0">
                <a:solidFill>
                  <a:srgbClr val="1F497D">
                    <a:lumMod val="75000"/>
                  </a:srgbClr>
                </a:solidFill>
                <a:cs typeface="Times New Roman" panose="02020603050405020304" pitchFamily="18" charset="0"/>
              </a:rPr>
              <a:t> Каждое поле заполняется, начиная с первой позиции.</a:t>
            </a:r>
          </a:p>
          <a:p>
            <a:pPr defTabSz="52038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 dirty="0">
              <a:solidFill>
                <a:srgbClr val="1F497D">
                  <a:lumMod val="75000"/>
                </a:srgbClr>
              </a:solidFill>
              <a:cs typeface="Times New Roman" panose="02020603050405020304" pitchFamily="18" charset="0"/>
            </a:endParaRPr>
          </a:p>
          <a:p>
            <a:pPr algn="ctr" defTabSz="52038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cs typeface="Times New Roman" panose="02020603050405020304" pitchFamily="18" charset="0"/>
              </a:rPr>
              <a:t>ЗАПРЕЩЕНО!</a:t>
            </a:r>
          </a:p>
          <a:p>
            <a:pPr marL="195144" indent="-195144" algn="just" defTabSz="52038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endParaRPr lang="ru-RU" sz="1600" b="1" dirty="0">
              <a:solidFill>
                <a:srgbClr val="1F497D">
                  <a:lumMod val="75000"/>
                </a:srgbClr>
              </a:solidFill>
              <a:cs typeface="Times New Roman" panose="02020603050405020304" pitchFamily="18" charset="0"/>
            </a:endParaRPr>
          </a:p>
          <a:p>
            <a:pPr marL="195144" indent="-195144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1F497D">
                    <a:lumMod val="75000"/>
                  </a:srgbClr>
                </a:solidFill>
                <a:cs typeface="Times New Roman" panose="02020603050405020304" pitchFamily="18" charset="0"/>
              </a:rPr>
              <a:t>делать в полях бланков ЕГЭ, вне полей бланков ЕГЭ или в полях, заполненных типографским способом, какие-либо записи и (или) пометки, не относящиеся к содержанию полей бланков ЕГЭ;</a:t>
            </a:r>
          </a:p>
          <a:p>
            <a:pPr marL="195144" indent="-195144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1F497D">
                    <a:lumMod val="75000"/>
                  </a:srgbClr>
                </a:solidFill>
                <a:cs typeface="Times New Roman" panose="02020603050405020304" pitchFamily="18" charset="0"/>
              </a:rPr>
              <a:t>использовать для заполнения бланков ЕГЭ цветные ручки вместо черной,  карандаш, средства для исправления внесенной в бланки ЕГЭ информации («замазку», «ластик» и др.). </a:t>
            </a:r>
          </a:p>
          <a:p>
            <a:pPr defTabSz="52038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 dirty="0">
              <a:solidFill>
                <a:srgbClr val="1F497D">
                  <a:lumMod val="75000"/>
                </a:srgbClr>
              </a:solidFill>
              <a:cs typeface="Arial"/>
            </a:endParaRPr>
          </a:p>
          <a:p>
            <a:pPr defTabSz="520385" fontAlgn="base">
              <a:spcBef>
                <a:spcPct val="50000"/>
              </a:spcBef>
              <a:spcAft>
                <a:spcPct val="0"/>
              </a:spcAft>
              <a:defRPr/>
            </a:pPr>
            <a:endParaRPr lang="ru-RU" sz="1600" b="1" dirty="0">
              <a:solidFill>
                <a:srgbClr val="1F497D">
                  <a:lumMod val="75000"/>
                </a:srgbClr>
              </a:solidFill>
              <a:cs typeface="Arial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73260" cy="7898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-176585"/>
            <a:ext cx="8229600" cy="1143000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</a:rPr>
              <a:t>Правила заполнения бланков. </a:t>
            </a:r>
            <a:br>
              <a:rPr lang="ru-RU" sz="2600" b="1" dirty="0" smtClean="0">
                <a:solidFill>
                  <a:schemeClr val="bg1"/>
                </a:solidFill>
              </a:rPr>
            </a:br>
            <a:r>
              <a:rPr lang="ru-RU" sz="2600" b="1" dirty="0" smtClean="0">
                <a:solidFill>
                  <a:schemeClr val="bg1"/>
                </a:solidFill>
              </a:rPr>
              <a:t>Общие правила.</a:t>
            </a:r>
            <a:endParaRPr lang="ru-RU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006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" y="2185987"/>
            <a:ext cx="9134475" cy="2486025"/>
          </a:xfrm>
          <a:prstGeom prst="rect">
            <a:avLst/>
          </a:prstGeom>
        </p:spPr>
      </p:pic>
      <p:sp>
        <p:nvSpPr>
          <p:cNvPr id="10" name="Прямоугольник 6"/>
          <p:cNvSpPr>
            <a:spLocks noChangeArrowheads="1"/>
          </p:cNvSpPr>
          <p:nvPr/>
        </p:nvSpPr>
        <p:spPr bwMode="auto">
          <a:xfrm>
            <a:off x="1691680" y="978270"/>
            <a:ext cx="6486924" cy="8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821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Нижняя часть бланка ответа № 1</a:t>
            </a:r>
          </a:p>
          <a:p>
            <a:pPr algn="ctr" eaLnBrk="1" hangingPunct="1"/>
            <a:r>
              <a:rPr lang="ru-RU" altLang="ru-RU" sz="1593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Предназначена для записи исправленных ответов </a:t>
            </a:r>
          </a:p>
          <a:p>
            <a:pPr algn="ctr" eaLnBrk="1" hangingPunct="1"/>
            <a:r>
              <a:rPr lang="ru-RU" altLang="ru-RU" sz="1593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задания с кратким ответом взамен ошибочно записанных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4672012"/>
            <a:ext cx="8712968" cy="1779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замены ответа:</a:t>
            </a:r>
          </a:p>
          <a:p>
            <a:pPr marL="260193" indent="-260193">
              <a:buFont typeface="+mj-lt"/>
              <a:buAutoNum type="arabicPeriod"/>
            </a:pPr>
            <a:r>
              <a:rPr lang="ru-RU" sz="16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проставить номер задания, ответ на который следует исправить;</a:t>
            </a:r>
          </a:p>
          <a:p>
            <a:pPr marL="260193" indent="-260193">
              <a:buFont typeface="+mj-lt"/>
              <a:buAutoNum type="arabicPeriod"/>
            </a:pPr>
            <a:r>
              <a:rPr lang="ru-RU" sz="16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записать новое значение верного ответа на указанное задание.</a:t>
            </a:r>
          </a:p>
          <a:p>
            <a:endParaRPr lang="ru-RU" sz="1366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если в области замены ошибочных ответов будет заполнено поле для номера задания, а новый ответ не внесен, то для оценивания будет использоваться пустой ответ </a:t>
            </a:r>
            <a:endParaRPr lang="ru-RU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т.е. задание будет засчитано невыполненным)!!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737" y="2614199"/>
            <a:ext cx="7943410" cy="91984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2608" y="-138060"/>
            <a:ext cx="9273260" cy="7898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8806" y="-253997"/>
            <a:ext cx="6983169" cy="860511"/>
          </a:xfrm>
        </p:spPr>
        <p:txBody>
          <a:bodyPr>
            <a:noAutofit/>
          </a:bodyPr>
          <a:lstStyle/>
          <a:p>
            <a:r>
              <a:rPr lang="ru-RU" sz="2600" dirty="0"/>
              <a:t/>
            </a:r>
            <a:br>
              <a:rPr lang="ru-RU" sz="2600" dirty="0"/>
            </a:br>
            <a:r>
              <a:rPr lang="ru-RU" sz="2600" b="1" dirty="0">
                <a:solidFill>
                  <a:schemeClr val="bg1"/>
                </a:solidFill>
              </a:rPr>
              <a:t>Бланк ответов № 1</a:t>
            </a:r>
            <a:endParaRPr lang="ru-RU" sz="26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71528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608" y="-138060"/>
            <a:ext cx="9273260" cy="7898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-166805"/>
            <a:ext cx="6983169" cy="86051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>
                <a:solidFill>
                  <a:schemeClr val="bg1"/>
                </a:solidFill>
              </a:rPr>
              <a:t>Бланк ответов № 2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328" y="651770"/>
            <a:ext cx="4463595" cy="425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138" dirty="0"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0193" indent="-260193">
              <a:buFont typeface="Wingdings" panose="05000000000000000000" pitchFamily="2" charset="2"/>
              <a:buChar char="ü"/>
            </a:pPr>
            <a:endParaRPr lang="ru-RU" sz="1024" dirty="0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85684" y="609834"/>
            <a:ext cx="4511978" cy="45774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5187264"/>
            <a:ext cx="4573415" cy="16288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946" y="830012"/>
            <a:ext cx="4572000" cy="54784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1F497D">
                    <a:lumMod val="75000"/>
                  </a:srgbClr>
                </a:solidFill>
                <a:cs typeface="Times New Roman" panose="02020603050405020304" pitchFamily="18" charset="0"/>
              </a:rPr>
              <a:t>Бланк ответов № 2 (лист 1 и лист 2) предназначен для записи ответов на задания с развернутым ответом (строго в соответствии с требованиями инструкции к КИМ и к отдельным заданиям КИМ</a:t>
            </a:r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cs typeface="Times New Roman" panose="02020603050405020304" pitchFamily="18" charset="0"/>
              </a:rPr>
              <a:t>).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1F497D">
                    <a:lumMod val="75000"/>
                  </a:srgbClr>
                </a:solidFill>
                <a:cs typeface="Times New Roman" panose="02020603050405020304" pitchFamily="18" charset="0"/>
              </a:rPr>
              <a:t>Записи в лист 1 и лист 2 бланка ответов № 2 делаются в соответствующей последовательности: </a:t>
            </a:r>
            <a:r>
              <a:rPr lang="ru-RU" sz="1600" b="1" dirty="0">
                <a:solidFill>
                  <a:srgbClr val="FF0000"/>
                </a:solidFill>
                <a:cs typeface="Times New Roman" panose="02020603050405020304" pitchFamily="18" charset="0"/>
              </a:rPr>
              <a:t>сначала в лист 1, затем – в лист 2 и только на лицевой стороне, оборотная сторона листов бланка ответов № 2 НЕ ЗАПОЛНЯЕТСЯ!!! </a:t>
            </a:r>
            <a:endParaRPr lang="ru-RU" sz="1600" b="1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solidFill>
                  <a:srgbClr val="1F497D">
                    <a:lumMod val="75000"/>
                  </a:srgbClr>
                </a:solidFill>
                <a:cs typeface="Times New Roman" panose="02020603050405020304" pitchFamily="18" charset="0"/>
              </a:rPr>
              <a:t>случае заполнения обоих бланков – необходимо попросить дополнительный бланк ответов № </a:t>
            </a:r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cs typeface="Times New Roman" panose="02020603050405020304" pitchFamily="18" charset="0"/>
              </a:rPr>
              <a:t>2.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cs typeface="Times New Roman" panose="02020603050405020304" pitchFamily="18" charset="0"/>
              </a:rPr>
              <a:t>Запрещается </a:t>
            </a:r>
            <a:r>
              <a:rPr lang="ru-RU" sz="1600" b="1" dirty="0">
                <a:solidFill>
                  <a:srgbClr val="1F497D">
                    <a:lumMod val="75000"/>
                  </a:srgbClr>
                </a:solidFill>
                <a:cs typeface="Times New Roman" panose="02020603050405020304" pitchFamily="18" charset="0"/>
              </a:rPr>
              <a:t>делать какие-либо записи и пометки, не относящиеся к ответам на задания, в том числе содержащие информацию о персональных данных участника ЕГЭ. При наличии записей и пометок бланки не проверяются.</a:t>
            </a:r>
          </a:p>
        </p:txBody>
      </p:sp>
    </p:spTree>
    <p:extLst>
      <p:ext uri="{BB962C8B-B14F-4D97-AF65-F5344CB8AC3E}">
        <p14:creationId xmlns="" xmlns:p14="http://schemas.microsoft.com/office/powerpoint/2010/main" val="53272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608" y="-138060"/>
            <a:ext cx="9273260" cy="7898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-166805"/>
            <a:ext cx="6983169" cy="86051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>
                <a:solidFill>
                  <a:schemeClr val="bg1"/>
                </a:solidFill>
              </a:rPr>
              <a:t>Бланк ответов № 2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328" y="651770"/>
            <a:ext cx="4463595" cy="635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138" dirty="0"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1F497D">
                    <a:lumMod val="75000"/>
                  </a:srgbClr>
                </a:solidFill>
                <a:cs typeface="Times New Roman" panose="02020603050405020304" pitchFamily="18" charset="0"/>
              </a:rPr>
              <a:t>Поле «Дополнительный бланк ответов № 2» в листе 2 бланка ответов № 2 заполняет организатор в аудитории при выдаче дополнительного бланка ответов № 2, вписывая в это поле цифровое значение штрих-кода дополнительного бланка ответов № 2 (расположенное под </a:t>
            </a:r>
            <a:r>
              <a:rPr lang="ru-RU" sz="1600" b="1" dirty="0" err="1">
                <a:solidFill>
                  <a:srgbClr val="1F497D">
                    <a:lumMod val="75000"/>
                  </a:srgbClr>
                </a:solidFill>
                <a:cs typeface="Times New Roman" panose="02020603050405020304" pitchFamily="18" charset="0"/>
              </a:rPr>
              <a:t>шрих</a:t>
            </a:r>
            <a:r>
              <a:rPr lang="ru-RU" sz="1600" b="1" dirty="0">
                <a:solidFill>
                  <a:srgbClr val="1F497D">
                    <a:lumMod val="75000"/>
                  </a:srgbClr>
                </a:solidFill>
                <a:cs typeface="Times New Roman" panose="02020603050405020304" pitchFamily="18" charset="0"/>
              </a:rPr>
              <a:t>-кодом бланка), который выдается участнику ЕГЭ. Поле «Резерв-6» не заполняется.</a:t>
            </a:r>
          </a:p>
          <a:p>
            <a:pPr algn="just"/>
            <a:endParaRPr lang="ru-RU" sz="1138" dirty="0"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1F497D">
                    <a:lumMod val="75000"/>
                  </a:srgbClr>
                </a:solidFill>
                <a:cs typeface="Times New Roman" panose="02020603050405020304" pitchFamily="18" charset="0"/>
              </a:rPr>
              <a:t>При недостатке места для ответов на  бланке ответов № 2 (лист 1 и лист 2) участник ЕГЭ должен попросить дополнительный бланк ответов № 2</a:t>
            </a:r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cs typeface="Times New Roman" panose="02020603050405020304" pitchFamily="18" charset="0"/>
              </a:rPr>
              <a:t>.</a:t>
            </a:r>
          </a:p>
          <a:p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cs typeface="Times New Roman" panose="02020603050405020304" pitchFamily="18" charset="0"/>
              </a:rPr>
              <a:t> </a:t>
            </a:r>
          </a:p>
          <a:p>
            <a:r>
              <a:rPr lang="ru-RU" sz="14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В</a:t>
            </a:r>
            <a:r>
              <a:rPr lang="ru-RU" sz="14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 случае заполнения дополнительного бланка ответов № 2 при незаполненных листах основного бланка ответов № 2, ответы, внесенные в дополнительный бланк ответов № 2, оцениваться не </a:t>
            </a:r>
            <a:r>
              <a:rPr lang="ru-RU" sz="14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будут.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cs typeface="Times New Roman" panose="02020603050405020304" pitchFamily="18" charset="0"/>
              </a:rPr>
              <a:t>Если </a:t>
            </a:r>
            <a:r>
              <a:rPr lang="ru-RU" sz="1600" b="1" dirty="0">
                <a:solidFill>
                  <a:srgbClr val="1F497D">
                    <a:lumMod val="75000"/>
                  </a:srgbClr>
                </a:solidFill>
                <a:cs typeface="Times New Roman" panose="02020603050405020304" pitchFamily="18" charset="0"/>
              </a:rPr>
              <a:t>бланк ответов № 2 (лист 1 и лист 2) содержит незаполненные области (за исключением регистрационных полей), то организаторы погашают их следующим образом:  «</a:t>
            </a:r>
            <a:r>
              <a:rPr lang="en-US" sz="1600" b="1" dirty="0">
                <a:solidFill>
                  <a:srgbClr val="1F497D">
                    <a:lumMod val="75000"/>
                  </a:srgbClr>
                </a:solidFill>
                <a:cs typeface="Times New Roman" panose="02020603050405020304" pitchFamily="18" charset="0"/>
              </a:rPr>
              <a:t>Z</a:t>
            </a:r>
            <a:r>
              <a:rPr lang="ru-RU" sz="1600" b="1" dirty="0">
                <a:solidFill>
                  <a:srgbClr val="1F497D">
                    <a:lumMod val="75000"/>
                  </a:srgbClr>
                </a:solidFill>
                <a:cs typeface="Times New Roman" panose="02020603050405020304" pitchFamily="18" charset="0"/>
              </a:rPr>
              <a:t>».</a:t>
            </a:r>
          </a:p>
          <a:p>
            <a:pPr marL="260193" indent="-260193">
              <a:buFont typeface="Wingdings" panose="05000000000000000000" pitchFamily="2" charset="2"/>
              <a:buChar char="ü"/>
            </a:pPr>
            <a:endParaRPr lang="ru-RU" sz="1024" dirty="0">
              <a:solidFill>
                <a:prstClr val="black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5464" y="476672"/>
            <a:ext cx="4470124" cy="53975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5464" y="5874271"/>
            <a:ext cx="4491018" cy="80053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11576" y="1058040"/>
            <a:ext cx="3600400" cy="4169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8424" y="1081836"/>
            <a:ext cx="55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2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63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5321" y="794698"/>
            <a:ext cx="4178415" cy="4988296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29260" y="23121"/>
            <a:ext cx="9273260" cy="789830"/>
          </a:xfrm>
          <a:prstGeom prst="rect">
            <a:avLst/>
          </a:prstGeom>
        </p:spPr>
      </p:pic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668" y="1388321"/>
            <a:ext cx="567494" cy="149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497" y="1176538"/>
            <a:ext cx="85362" cy="87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507" y="1175121"/>
            <a:ext cx="85362" cy="87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35658" y="3244334"/>
            <a:ext cx="2072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prstClr val="white"/>
                </a:solidFill>
              </a:rPr>
              <a:t>Бланк ответов № 2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27921" y="148693"/>
            <a:ext cx="756084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prstClr val="white"/>
                </a:solidFill>
              </a:rPr>
              <a:t>Дополнительный бланк </a:t>
            </a:r>
            <a:r>
              <a:rPr lang="ru-RU" sz="2600" b="1" dirty="0">
                <a:solidFill>
                  <a:prstClr val="white"/>
                </a:solidFill>
              </a:rPr>
              <a:t>ответов № 2</a:t>
            </a:r>
            <a:r>
              <a:rPr lang="ru-RU" sz="2600" dirty="0">
                <a:solidFill>
                  <a:prstClr val="black"/>
                </a:solidFill>
              </a:rPr>
              <a:t/>
            </a:r>
            <a:br>
              <a:rPr lang="ru-RU" sz="2600" dirty="0">
                <a:solidFill>
                  <a:prstClr val="black"/>
                </a:solidFill>
              </a:rPr>
            </a:br>
            <a:endParaRPr lang="ru-RU" sz="2600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366" y="817679"/>
            <a:ext cx="4386696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cs typeface="Times New Roman" panose="02020603050405020304" pitchFamily="18" charset="0"/>
              </a:rPr>
              <a:t>Поле </a:t>
            </a:r>
            <a:r>
              <a:rPr lang="ru-RU" sz="1600" b="1" dirty="0">
                <a:solidFill>
                  <a:srgbClr val="1F497D">
                    <a:lumMod val="75000"/>
                  </a:srgbClr>
                </a:solidFill>
                <a:cs typeface="Times New Roman" panose="02020603050405020304" pitchFamily="18" charset="0"/>
              </a:rPr>
              <a:t>«Дополнительный бланк ответов № 2» заполняется организатором в аудитории при выдаче следующего дополнительного бланка ответов № 2, если участнику ЕГЭ не хватило места на ранее выданных дополнительных бланках ответов № 2. </a:t>
            </a:r>
            <a:endParaRPr lang="ru-RU" sz="1600" b="1" dirty="0" smtClean="0">
              <a:solidFill>
                <a:srgbClr val="1F497D">
                  <a:lumMod val="75000"/>
                </a:srgbClr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solidFill>
                  <a:srgbClr val="1F497D">
                    <a:lumMod val="75000"/>
                  </a:srgbClr>
                </a:solidFill>
                <a:cs typeface="Times New Roman" panose="02020603050405020304" pitchFamily="18" charset="0"/>
              </a:rPr>
              <a:t>поле «Лист» организатор в аудитории при выдаче дополнительного бланка ответов № 2 вносит порядковый номер листа работы участника </a:t>
            </a:r>
            <a:r>
              <a:rPr lang="ru-RU" sz="1600" b="1" dirty="0">
                <a:solidFill>
                  <a:srgbClr val="FF0000"/>
                </a:solidFill>
                <a:cs typeface="Times New Roman" panose="02020603050405020304" pitchFamily="18" charset="0"/>
              </a:rPr>
              <a:t>ЕГЭ (при этом листом 1 является основной бланк ответов № 2 лист 1, листом 2 является основной бланк ответов № 2 лист 2, которые участники ЕГЭ получили в составе индивидуального комплекта).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1F497D">
                    <a:lumMod val="75000"/>
                  </a:srgbClr>
                </a:solidFill>
                <a:cs typeface="Times New Roman" panose="02020603050405020304" pitchFamily="18" charset="0"/>
              </a:rPr>
              <a:t>Поле «Резерв-7» не заполняется. </a:t>
            </a:r>
            <a:endParaRPr lang="ru-RU" sz="1600" b="1" dirty="0" smtClean="0">
              <a:solidFill>
                <a:srgbClr val="1F497D">
                  <a:lumMod val="75000"/>
                </a:srgbClr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1F497D">
                    <a:lumMod val="75000"/>
                  </a:srgbClr>
                </a:solidFill>
                <a:cs typeface="Times New Roman" panose="02020603050405020304" pitchFamily="18" charset="0"/>
              </a:rPr>
              <a:t>Если дополнительный бланк ответов № 2 содержит незаполненные </a:t>
            </a:r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cs typeface="Times New Roman" panose="02020603050405020304" pitchFamily="18" charset="0"/>
              </a:rPr>
              <a:t>области, </a:t>
            </a:r>
            <a:r>
              <a:rPr lang="ru-RU" sz="1600" b="1" dirty="0">
                <a:solidFill>
                  <a:srgbClr val="1F497D">
                    <a:lumMod val="75000"/>
                  </a:srgbClr>
                </a:solidFill>
                <a:cs typeface="Times New Roman" panose="02020603050405020304" pitchFamily="18" charset="0"/>
              </a:rPr>
              <a:t>то организаторы погашают их следующим образом:  «</a:t>
            </a:r>
            <a:r>
              <a:rPr lang="en-US" sz="1600" b="1" dirty="0">
                <a:solidFill>
                  <a:srgbClr val="1F497D">
                    <a:lumMod val="75000"/>
                  </a:srgbClr>
                </a:solidFill>
                <a:cs typeface="Times New Roman" panose="02020603050405020304" pitchFamily="18" charset="0"/>
              </a:rPr>
              <a:t>Z</a:t>
            </a:r>
            <a:r>
              <a:rPr lang="ru-RU" sz="1600" b="1" dirty="0">
                <a:solidFill>
                  <a:srgbClr val="1F497D">
                    <a:lumMod val="75000"/>
                  </a:srgbClr>
                </a:solidFill>
                <a:cs typeface="Times New Roman" panose="02020603050405020304" pitchFamily="18" charset="0"/>
              </a:rPr>
              <a:t>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dirty="0">
              <a:solidFill>
                <a:srgbClr val="1F497D">
                  <a:lumMod val="75000"/>
                </a:srgbClr>
              </a:solidFill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ru-RU" sz="1600" b="1" dirty="0" smtClean="0">
              <a:solidFill>
                <a:srgbClr val="1F497D">
                  <a:lumMod val="75000"/>
                </a:srgbClr>
              </a:solidFill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ru-RU" sz="1600" b="1" dirty="0">
              <a:solidFill>
                <a:srgbClr val="1F497D">
                  <a:lumMod val="75000"/>
                </a:srgbClr>
              </a:solidFill>
              <a:cs typeface="Times New Roman" panose="02020603050405020304" pitchFamily="18" charset="0"/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37510" y="5771563"/>
            <a:ext cx="4161037" cy="102483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55976" y="6211005"/>
            <a:ext cx="4938029" cy="4359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89062" y="1317918"/>
            <a:ext cx="189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3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591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14471" y="721246"/>
            <a:ext cx="9144000" cy="6055274"/>
          </a:xfrm>
          <a:prstGeom prst="roundRect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600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600" u="sng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838" y="0"/>
            <a:ext cx="9144000" cy="8278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19203"/>
            <a:ext cx="6542354" cy="589445"/>
          </a:xfrm>
        </p:spPr>
        <p:txBody>
          <a:bodyPr>
            <a:noAutofit/>
          </a:bodyPr>
          <a:lstStyle/>
          <a:p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926" y="116632"/>
            <a:ext cx="4248472" cy="64554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="" xmlns:p14="http://schemas.microsoft.com/office/powerpoint/2010/main" val="321023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26504" y="823574"/>
            <a:ext cx="9144000" cy="6055274"/>
          </a:xfrm>
          <a:prstGeom prst="roundRect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600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600" u="sng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3655" y="150865"/>
            <a:ext cx="5193796" cy="2499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1024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829" y="55414"/>
            <a:ext cx="9102171" cy="78983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493659" y="275835"/>
            <a:ext cx="76328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</a:rPr>
              <a:t>Состав ИК (ЭМ печатаются </a:t>
            </a:r>
            <a:r>
              <a:rPr lang="ru-RU" sz="2200" b="1" dirty="0" smtClean="0">
                <a:solidFill>
                  <a:schemeClr val="bg1"/>
                </a:solidFill>
              </a:rPr>
              <a:t>в одностороннем </a:t>
            </a:r>
            <a:r>
              <a:rPr lang="ru-RU" sz="2200" b="1" dirty="0">
                <a:solidFill>
                  <a:schemeClr val="bg1"/>
                </a:solidFill>
              </a:rPr>
              <a:t>режиме)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68874" y="928115"/>
            <a:ext cx="1490121" cy="12047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79016" y="2132856"/>
            <a:ext cx="1500608" cy="156506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75856" y="928115"/>
            <a:ext cx="1418102" cy="215729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32670" y="3085404"/>
            <a:ext cx="1468148" cy="47579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10821" y="871171"/>
            <a:ext cx="1465028" cy="210723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333395" y="2978402"/>
            <a:ext cx="1483667" cy="71952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84169" y="845244"/>
            <a:ext cx="1499285" cy="241381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081962" y="3259058"/>
            <a:ext cx="1517774" cy="3590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572000" y="3906446"/>
            <a:ext cx="2430270" cy="26909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741106" y="3949169"/>
            <a:ext cx="2592288" cy="2699866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4310820" y="3561200"/>
            <a:ext cx="3069493" cy="329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825633" y="3597012"/>
            <a:ext cx="1297973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последний в комплекте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43001" y="928113"/>
            <a:ext cx="1500608" cy="2793590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768998" y="925369"/>
            <a:ext cx="1500608" cy="2793590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360561" y="926739"/>
            <a:ext cx="1500608" cy="2793590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081964" y="904334"/>
            <a:ext cx="1500608" cy="2793590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rot="16200000">
            <a:off x="1485532" y="3862529"/>
            <a:ext cx="2792203" cy="2775948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310819" y="3854401"/>
            <a:ext cx="3015487" cy="2841496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93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26504" y="823574"/>
            <a:ext cx="9144000" cy="6055274"/>
          </a:xfrm>
          <a:prstGeom prst="roundRect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600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600" u="sng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3655" y="150865"/>
            <a:ext cx="5193796" cy="2499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1024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134"/>
            <a:ext cx="9144000" cy="78983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452750" y="185361"/>
            <a:ext cx="537560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</a:rPr>
              <a:t>Бланки ЕГЭ – 2018 (черно-белые бланки)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1" y="798964"/>
            <a:ext cx="3119314" cy="44866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74546" y="5285647"/>
            <a:ext cx="3143448" cy="15130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3860" y="764706"/>
            <a:ext cx="3352593" cy="53975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05425" y="6080223"/>
            <a:ext cx="3383935" cy="8005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61016" y="5747043"/>
            <a:ext cx="6066414" cy="7743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662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6504" y="823574"/>
            <a:ext cx="9144000" cy="6055274"/>
          </a:xfrm>
          <a:prstGeom prst="roundRect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600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600" u="sng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3655" y="150865"/>
            <a:ext cx="5193796" cy="2499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1024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5890"/>
            <a:ext cx="9036496" cy="78983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110594" y="28524"/>
            <a:ext cx="663787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</a:rPr>
              <a:t>Бланки ЕГЭ – 2018 (черно-белые бланки)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1196752"/>
            <a:ext cx="3133811" cy="49882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096" y="5833165"/>
            <a:ext cx="3135086" cy="102483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2679189"/>
            <a:ext cx="5976664" cy="1829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89887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5126"/>
            <a:ext cx="9144000" cy="827852"/>
          </a:xfrm>
          <a:prstGeom prst="rect">
            <a:avLst/>
          </a:prstGeom>
        </p:spPr>
      </p:pic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1691680" y="-18789"/>
            <a:ext cx="7128792" cy="860511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</a:rPr>
              <a:t>Изменения в Методических рекомендациях по подготовке и проведению ЕГЭ в ППЭ в 2018</a:t>
            </a:r>
            <a:endParaRPr lang="ru-RU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02726"/>
            <a:ext cx="9144000" cy="6055274"/>
          </a:xfrm>
          <a:prstGeom prst="roundRect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               </a:t>
            </a:r>
            <a:r>
              <a:rPr lang="ru-RU" sz="1600" u="sng" dirty="0" smtClean="0">
                <a:solidFill>
                  <a:schemeClr val="tx2">
                    <a:lumMod val="75000"/>
                  </a:schemeClr>
                </a:solidFill>
              </a:rPr>
              <a:t>Работники ППЭ: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Представители средств массовой информации присутствуют в аудиториях для проведения экзамена только </a:t>
            </a:r>
            <a:r>
              <a:rPr lang="ru-RU" sz="1400" dirty="0">
                <a:solidFill>
                  <a:srgbClr val="FF0000"/>
                </a:solidFill>
              </a:rPr>
              <a:t>до момента выдачи  участникам ЕГЭ ИК с ЭМ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1400" dirty="0">
                <a:solidFill>
                  <a:srgbClr val="FF0000"/>
                </a:solidFill>
              </a:rPr>
              <a:t>Присутствие СМИ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: Выдача распечатанных ЭМ участникам ЕГЭ при печати ЭМ в ППЭ приравнивается к вскрытию КИМ при использовании бумажной технологии (общий момент в обеих технологиях, когда участники ЕГЭ видят КИМ и свои бланки и начинают с ними работать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Общественные наблюдатели </a:t>
            </a:r>
            <a:r>
              <a:rPr lang="ru-RU" sz="1400" dirty="0">
                <a:solidFill>
                  <a:srgbClr val="FF0000"/>
                </a:solidFill>
              </a:rPr>
              <a:t>могут свободно перемещаться по ППЭ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. При этом в одной аудитории находится не более одного общественного наблюдателя. 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В день проведения экзамена </a:t>
            </a:r>
            <a:r>
              <a:rPr lang="ru-RU" sz="1400" dirty="0">
                <a:solidFill>
                  <a:srgbClr val="FF0000"/>
                </a:solidFill>
              </a:rPr>
              <a:t>в ППЭ вправе иметь при себе средства связи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только определенная категория лиц, привлекаемых к проведению ЕГЭ:</a:t>
            </a:r>
          </a:p>
          <a:p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а) руководитель ППЭ;</a:t>
            </a:r>
          </a:p>
          <a:p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б) члены ГЭК;</a:t>
            </a:r>
          </a:p>
          <a:p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в)  руководитель организации, в помещениях которой организован ППЭ, или уполномоченное им лицо;</a:t>
            </a:r>
          </a:p>
          <a:p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г) сотрудники, осуществляющие охрану правопорядка, и (или) сотрудники органов внутренних дел (полиции);</a:t>
            </a:r>
          </a:p>
          <a:p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д) представители средств массовой информации;</a:t>
            </a:r>
          </a:p>
          <a:p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е) общественные наблюдатели, аккредитованные в установленном порядке;</a:t>
            </a:r>
          </a:p>
          <a:p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ж) должностные лица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</a:rPr>
              <a:t>Рособрнадзора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 и органа исполнительной власти субъекта Российской Федерации, осуществляющего переданные полномочия Российской Федерации в сфере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образования. Перечисленные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выше лица имеют право </a:t>
            </a:r>
            <a:r>
              <a:rPr lang="ru-RU" sz="1400" dirty="0">
                <a:solidFill>
                  <a:srgbClr val="FF0000"/>
                </a:solidFill>
              </a:rPr>
              <a:t>использовать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 средства связи </a:t>
            </a:r>
            <a:r>
              <a:rPr lang="ru-RU" sz="1400" dirty="0">
                <a:solidFill>
                  <a:srgbClr val="FF0000"/>
                </a:solidFill>
              </a:rPr>
              <a:t>только в Штабе ППЭ и только в связи со служебной необходимостью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1400" u="sng" dirty="0" smtClean="0">
                <a:solidFill>
                  <a:srgbClr val="FF0000"/>
                </a:solidFill>
              </a:rPr>
              <a:t>Исключение!!!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составляет технический специалист, который имеет право воспользоваться мобильным телефоном </a:t>
            </a:r>
            <a:r>
              <a:rPr lang="ru-RU" sz="1400" dirty="0">
                <a:solidFill>
                  <a:srgbClr val="FF0000"/>
                </a:solidFill>
              </a:rPr>
              <a:t>в случае технического сбоя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при проведении процедуры печати ЭМ </a:t>
            </a:r>
            <a:r>
              <a:rPr lang="ru-RU" sz="1400" dirty="0">
                <a:solidFill>
                  <a:srgbClr val="FF0000"/>
                </a:solidFill>
              </a:rPr>
              <a:t>в аудитории ППЭ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. Техническому специалисту </a:t>
            </a:r>
            <a:r>
              <a:rPr lang="ru-RU" sz="1400" dirty="0">
                <a:solidFill>
                  <a:srgbClr val="FF0000"/>
                </a:solidFill>
              </a:rPr>
              <a:t>запрещается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пользоваться мобильным телефоном </a:t>
            </a:r>
            <a:r>
              <a:rPr lang="ru-RU" sz="1400" dirty="0">
                <a:solidFill>
                  <a:srgbClr val="FF0000"/>
                </a:solidFill>
              </a:rPr>
              <a:t>в ППЭ после начала экзамена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, мобильный телефон должен быть оставлен в Штабе ППЭ. 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10894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5126"/>
            <a:ext cx="9144000" cy="827852"/>
          </a:xfrm>
          <a:prstGeom prst="rect">
            <a:avLst/>
          </a:prstGeom>
        </p:spPr>
      </p:pic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1691680" y="-18789"/>
            <a:ext cx="7128792" cy="860511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</a:rPr>
              <a:t> Нормативные документы ГИА-11 в 2018 году</a:t>
            </a:r>
            <a:endParaRPr lang="ru-RU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381000" y="980728"/>
            <a:ext cx="8382000" cy="55826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</a:rPr>
              <a:t>Приказ </a:t>
            </a:r>
            <a:r>
              <a:rPr lang="ru-RU" sz="3800" dirty="0" err="1" smtClean="0">
                <a:solidFill>
                  <a:schemeClr val="tx2">
                    <a:lumMod val="75000"/>
                  </a:schemeClr>
                </a:solidFill>
              </a:rPr>
              <a:t>МОиН</a:t>
            </a:r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</a:rPr>
              <a:t> РФ </a:t>
            </a:r>
            <a:r>
              <a:rPr lang="ru-RU" sz="3800" b="1" dirty="0" smtClean="0">
                <a:solidFill>
                  <a:schemeClr val="tx2">
                    <a:lumMod val="75000"/>
                  </a:schemeClr>
                </a:solidFill>
              </a:rPr>
              <a:t>от 10.11.2017 № 1099)</a:t>
            </a:r>
            <a:endParaRPr lang="ru-RU" sz="38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</a:rPr>
              <a:t>по математике профильного уровня, физике, литературе, информатике и информационно-коммуникационным технологиям (ИКТ), обществознанию, истории  - </a:t>
            </a:r>
            <a:r>
              <a:rPr lang="ru-RU" sz="3800" b="1" dirty="0" smtClean="0">
                <a:solidFill>
                  <a:schemeClr val="tx2">
                    <a:lumMod val="75000"/>
                  </a:schemeClr>
                </a:solidFill>
              </a:rPr>
              <a:t>3 часа 55 минут </a:t>
            </a:r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</a:rPr>
              <a:t>(235 минут), </a:t>
            </a:r>
          </a:p>
          <a:p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</a:rPr>
              <a:t>по русскому языку, химии, биологии - </a:t>
            </a:r>
            <a:r>
              <a:rPr lang="ru-RU" sz="3800" b="1" dirty="0" smtClean="0">
                <a:solidFill>
                  <a:schemeClr val="tx2">
                    <a:lumMod val="75000"/>
                  </a:schemeClr>
                </a:solidFill>
              </a:rPr>
              <a:t>3 часа 30 минут</a:t>
            </a:r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</a:rPr>
              <a:t> (210 минут), </a:t>
            </a:r>
          </a:p>
          <a:p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</a:rPr>
              <a:t>по математике базового уровня, географии, иностранным языкам (английский, французский, немецкий, испанский) (кроме раздела "Говорение") - </a:t>
            </a:r>
            <a:r>
              <a:rPr lang="ru-RU" sz="3800" b="1" dirty="0" smtClean="0">
                <a:solidFill>
                  <a:schemeClr val="tx2">
                    <a:lumMod val="75000"/>
                  </a:schemeClr>
                </a:solidFill>
              </a:rPr>
              <a:t>3 часа </a:t>
            </a:r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</a:rPr>
              <a:t>(180 минут), </a:t>
            </a:r>
          </a:p>
          <a:p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</a:rPr>
              <a:t>по иностранным языкам (английский, французский, немецкий, испанский) (раздел "Говорение") - </a:t>
            </a:r>
            <a:r>
              <a:rPr lang="ru-RU" sz="3800" b="1" dirty="0" smtClean="0">
                <a:solidFill>
                  <a:schemeClr val="tx2">
                    <a:lumMod val="75000"/>
                  </a:schemeClr>
                </a:solidFill>
              </a:rPr>
              <a:t>15 минут</a:t>
            </a:r>
          </a:p>
          <a:p>
            <a:pPr>
              <a:buFont typeface="Arial" pitchFamily="34" charset="0"/>
              <a:buNone/>
            </a:pPr>
            <a:r>
              <a:rPr lang="ru-RU" sz="3800" b="1" u="sng" dirty="0" smtClean="0">
                <a:solidFill>
                  <a:schemeClr val="tx2">
                    <a:lumMod val="75000"/>
                  </a:schemeClr>
                </a:solidFill>
              </a:rPr>
              <a:t>п. 32 Порядка: </a:t>
            </a:r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</a:rPr>
              <a:t>для обучающихся и ВПЛ, указанных в п. 37:</a:t>
            </a:r>
          </a:p>
          <a:p>
            <a:pPr>
              <a:buFont typeface="Arial" pitchFamily="34" charset="0"/>
              <a:buNone/>
            </a:pPr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</a:rPr>
              <a:t>продолжительность экзамена </a:t>
            </a:r>
            <a:r>
              <a:rPr lang="ru-RU" sz="3800" b="1" dirty="0" smtClean="0">
                <a:solidFill>
                  <a:schemeClr val="tx2">
                    <a:lumMod val="75000"/>
                  </a:schemeClr>
                </a:solidFill>
              </a:rPr>
              <a:t>увеличивается на 1,5 часа </a:t>
            </a:r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</a:rPr>
              <a:t>(за исключением ЕГЭ по иностранным языкам (раздел "Говорение").</a:t>
            </a:r>
          </a:p>
          <a:p>
            <a:pPr>
              <a:buFont typeface="Arial" pitchFamily="34" charset="0"/>
              <a:buNone/>
            </a:pPr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</a:rPr>
              <a:t>продолжительность ЕГЭ по иностранным языкам (раздел "Говорение") увеличивается </a:t>
            </a:r>
            <a:r>
              <a:rPr lang="ru-RU" sz="3800" b="1" dirty="0" smtClean="0">
                <a:solidFill>
                  <a:schemeClr val="tx2">
                    <a:lumMod val="75000"/>
                  </a:schemeClr>
                </a:solidFill>
              </a:rPr>
              <a:t>на 30 минут.</a:t>
            </a:r>
          </a:p>
          <a:p>
            <a:pPr>
              <a:buFont typeface="Arial" pitchFamily="34" charset="0"/>
              <a:buNone/>
            </a:pPr>
            <a:r>
              <a:rPr lang="ru-RU" sz="3800" b="1" dirty="0" smtClean="0">
                <a:solidFill>
                  <a:srgbClr val="FF0000"/>
                </a:solidFill>
              </a:rPr>
              <a:t>Начало экзаменов </a:t>
            </a:r>
            <a:r>
              <a:rPr lang="ru-RU" sz="3800" dirty="0" smtClean="0">
                <a:solidFill>
                  <a:srgbClr val="FF0000"/>
                </a:solidFill>
              </a:rPr>
              <a:t>– 10.00 по местному времени</a:t>
            </a:r>
          </a:p>
          <a:p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65" y="800224"/>
            <a:ext cx="9144000" cy="6055274"/>
          </a:xfrm>
          <a:prstGeom prst="roundRect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600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600" u="sng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304800" y="1074820"/>
            <a:ext cx="8382000" cy="558265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3399"/>
                </a:solidFill>
              </a:rPr>
              <a:t>«Об утверждении порядка аккредитации граждан в качестве общественных наблюдателей при проведении государственной итоговой аттестации по образовательным программам основного общего и среднего общего образования, всероссийской олимпиады школьников и олимпиад школьников» — приказ Министерства образования и науки РФ  от 28.06.2013 № 491 в ред. приказов </a:t>
            </a:r>
            <a:r>
              <a:rPr lang="ru-RU" sz="1600" b="1" dirty="0" err="1" smtClean="0">
                <a:solidFill>
                  <a:srgbClr val="003399"/>
                </a:solidFill>
              </a:rPr>
              <a:t>Минобрнауки</a:t>
            </a:r>
            <a:r>
              <a:rPr lang="ru-RU" sz="1600" b="1" dirty="0" smtClean="0">
                <a:solidFill>
                  <a:srgbClr val="003399"/>
                </a:solidFill>
              </a:rPr>
              <a:t> РФ от 19.05.2014 № 552, от 12.01.2015 № 2;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3399"/>
                </a:solidFill>
              </a:rPr>
              <a:t>«О федеральной информационной системе обеспечения проведения государственной итоговой аттестации обучающихся, освоивших основные образовательные программы основного общего и среднего общего образования…» — постановление Правительства Российской Федерации от 31.08.2013 № 755;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3399"/>
                </a:solidFill>
              </a:rPr>
              <a:t>«Об утверждении Порядка проведения  государственной итоговой аттестации по образовательным программам среднего общего образования» — приказ Министерства образования РФ от 26.12.2013.№ 1400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3399"/>
                </a:solidFill>
              </a:rPr>
              <a:t>«Методические рекомендации, рекомендуемые к использованию при организации и проведения ГИА-11 в 2018 году» — письмо </a:t>
            </a:r>
            <a:r>
              <a:rPr lang="ru-RU" sz="1600" b="1" dirty="0" err="1" smtClean="0">
                <a:solidFill>
                  <a:srgbClr val="003399"/>
                </a:solidFill>
              </a:rPr>
              <a:t>Рособрнадзора</a:t>
            </a:r>
            <a:r>
              <a:rPr lang="ru-RU" sz="1600" b="1" dirty="0" smtClean="0">
                <a:solidFill>
                  <a:srgbClr val="003399"/>
                </a:solidFill>
              </a:rPr>
              <a:t> от 27.12.2017  №10-870;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Приказ 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</a:rPr>
              <a:t>МОиН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 РФ от 10.11.2017 г. № 1099</a:t>
            </a:r>
          </a:p>
        </p:txBody>
      </p:sp>
    </p:spTree>
    <p:extLst>
      <p:ext uri="{BB962C8B-B14F-4D97-AF65-F5344CB8AC3E}">
        <p14:creationId xmlns="" xmlns:p14="http://schemas.microsoft.com/office/powerpoint/2010/main" val="28602664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5126"/>
            <a:ext cx="9144000" cy="827852"/>
          </a:xfrm>
          <a:prstGeom prst="rect">
            <a:avLst/>
          </a:prstGeom>
        </p:spPr>
      </p:pic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1691680" y="-18789"/>
            <a:ext cx="7128792" cy="860511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bg1">
                    <a:lumMod val="95000"/>
                  </a:schemeClr>
                </a:solidFill>
              </a:rPr>
              <a:t>Изменения в Методических рекомендациях по подготовке и проведению ЕГЭ в ППЭ в 2018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382" y="767331"/>
            <a:ext cx="9144000" cy="6055274"/>
          </a:xfrm>
          <a:prstGeom prst="roundRect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600" u="sng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83768" y="1114363"/>
            <a:ext cx="3013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Удалили из документов!!!!!!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8762" y="1556792"/>
            <a:ext cx="77453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В случае неявки всех распределенных в ППЭ участников ЕГЭ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в </a:t>
            </a:r>
            <a:r>
              <a:rPr lang="ru-RU" dirty="0">
                <a:solidFill>
                  <a:srgbClr val="FF0000"/>
                </a:solidFill>
              </a:rPr>
              <a:t>течение двух часов от начала проведения экзамена (10.00) член ГЭК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по </a:t>
            </a:r>
            <a:r>
              <a:rPr lang="ru-RU" dirty="0">
                <a:solidFill>
                  <a:srgbClr val="FF0000"/>
                </a:solidFill>
              </a:rPr>
              <a:t>согласованию с председателем ГЭК (заместителем председателя ГЭК)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принимает </a:t>
            </a:r>
            <a:r>
              <a:rPr lang="ru-RU" dirty="0">
                <a:solidFill>
                  <a:srgbClr val="FF0000"/>
                </a:solidFill>
              </a:rPr>
              <a:t>решение о завершении экзамена в данном ППЭ с оформлением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соответствующих </a:t>
            </a:r>
            <a:r>
              <a:rPr lang="ru-RU" dirty="0">
                <a:solidFill>
                  <a:srgbClr val="FF0000"/>
                </a:solidFill>
              </a:rPr>
              <a:t>форм ППЭ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3212976"/>
            <a:ext cx="78488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Если участник ЕГЭ опоздал на экзамен </a:t>
            </a:r>
            <a:r>
              <a:rPr lang="ru-RU" dirty="0">
                <a:solidFill>
                  <a:srgbClr val="FF0000"/>
                </a:solidFill>
              </a:rPr>
              <a:t>(но не более, чем на два часа от начала проведения экзамена</a:t>
            </a:r>
            <a:r>
              <a:rPr lang="ru-RU" dirty="0" smtClean="0">
                <a:solidFill>
                  <a:srgbClr val="FF0000"/>
                </a:solidFill>
              </a:rPr>
              <a:t>), </a:t>
            </a:r>
            <a:r>
              <a:rPr lang="ru-RU" dirty="0" smtClean="0"/>
              <a:t>он </a:t>
            </a:r>
            <a:r>
              <a:rPr lang="ru-RU" dirty="0"/>
              <a:t>допускается к сдаче ЕГЭ в установленном порядке, при этом время окончания экзамена не продлевается, о чем сообщается участнику ЕГЭ. </a:t>
            </a:r>
            <a:endParaRPr lang="ru-RU" dirty="0" smtClean="0"/>
          </a:p>
          <a:p>
            <a:r>
              <a:rPr lang="ru-RU" dirty="0" smtClean="0"/>
              <a:t>Повторный </a:t>
            </a:r>
            <a:r>
              <a:rPr lang="ru-RU" dirty="0"/>
              <a:t>общий инструктаж для опоздавших участников ЕГЭ не проводится.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этом случае организаторы предоставляют необходимую информацию для заполнения регистрационных полей бланков ЕГЭ. </a:t>
            </a:r>
            <a:endParaRPr lang="ru-RU" dirty="0" smtClean="0"/>
          </a:p>
          <a:p>
            <a:r>
              <a:rPr lang="ru-RU" dirty="0" smtClean="0"/>
              <a:t>Рекомендуется </a:t>
            </a:r>
            <a:r>
              <a:rPr lang="ru-RU" dirty="0"/>
              <a:t>составить акт в свободной форме. Указанный акт подписывает участник ЕГЭ, руководитель ППЭ и член ГЭК.</a:t>
            </a:r>
          </a:p>
        </p:txBody>
      </p:sp>
    </p:spTree>
    <p:extLst>
      <p:ext uri="{BB962C8B-B14F-4D97-AF65-F5344CB8AC3E}">
        <p14:creationId xmlns="" xmlns:p14="http://schemas.microsoft.com/office/powerpoint/2010/main" val="21334094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9260" y="-59960"/>
            <a:ext cx="9273260" cy="8278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-275054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входа участников в ППЭ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0811" y="2368894"/>
            <a:ext cx="3870740" cy="26871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3809" y="1310534"/>
            <a:ext cx="2996809" cy="337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72122"/>
            <a:r>
              <a:rPr lang="ru-RU" sz="1593" b="1" dirty="0">
                <a:solidFill>
                  <a:srgbClr val="FF0000"/>
                </a:solidFill>
              </a:rPr>
              <a:t>С 9:00 в день экзамена.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0811" y="1759421"/>
            <a:ext cx="8676291" cy="4067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72122"/>
            <a:r>
              <a:rPr lang="ru-RU" sz="1935" b="1" dirty="0">
                <a:solidFill>
                  <a:srgbClr val="006AB3"/>
                </a:solidFill>
              </a:rPr>
              <a:t>Паспортный контроль. Организатор на входе в ППЭ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83968" y="3260979"/>
            <a:ext cx="4468855" cy="9029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72122"/>
            <a:r>
              <a:rPr lang="ru-RU" sz="1593" dirty="0">
                <a:solidFill>
                  <a:srgbClr val="006AB3"/>
                </a:solidFill>
              </a:rPr>
              <a:t>проверяет документ, удостоверяющий личность участника, наличие его в списке распределения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0811" y="5487614"/>
            <a:ext cx="7950187" cy="9148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72122"/>
            <a:r>
              <a:rPr lang="ru-RU" sz="1593" dirty="0">
                <a:solidFill>
                  <a:srgbClr val="006AB3"/>
                </a:solidFill>
              </a:rPr>
              <a:t>Организаторы вне аудитории указывают участникам </a:t>
            </a:r>
          </a:p>
          <a:p>
            <a:pPr algn="ctr" defTabSz="972122"/>
            <a:r>
              <a:rPr lang="ru-RU" sz="1593" dirty="0">
                <a:solidFill>
                  <a:srgbClr val="006AB3"/>
                </a:solidFill>
              </a:rPr>
              <a:t>на необходимость оставить личные вещи </a:t>
            </a:r>
          </a:p>
          <a:p>
            <a:pPr algn="ctr" defTabSz="972122"/>
            <a:r>
              <a:rPr lang="ru-RU" sz="1593" dirty="0">
                <a:solidFill>
                  <a:srgbClr val="006AB3"/>
                </a:solidFill>
              </a:rPr>
              <a:t>(в специально выделенном в ППЭ месте для личных вещей участников)</a:t>
            </a:r>
          </a:p>
        </p:txBody>
      </p:sp>
    </p:spTree>
    <p:extLst>
      <p:ext uri="{BB962C8B-B14F-4D97-AF65-F5344CB8AC3E}">
        <p14:creationId xmlns="" xmlns:p14="http://schemas.microsoft.com/office/powerpoint/2010/main" val="25075172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7025" y="-8339"/>
            <a:ext cx="9273260" cy="8278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641" y="-269399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входа в ППЭ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2134" y="1246258"/>
            <a:ext cx="4636475" cy="319085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16016" y="1124744"/>
            <a:ext cx="4223522" cy="20882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72122"/>
            <a:r>
              <a:rPr lang="ru-RU" sz="1366" b="1" dirty="0">
                <a:solidFill>
                  <a:srgbClr val="006AB3"/>
                </a:solidFill>
              </a:rPr>
              <a:t>Организаторы вне аудитории совместно с сотрудниками, осуществляющими охрану правопорядка, и (или) сотрудниками органов внутренних дел (полиции)  проверяют наличие у участников ЕГЭ запрещенных средств. </a:t>
            </a:r>
          </a:p>
          <a:p>
            <a:pPr algn="ctr" defTabSz="972122"/>
            <a:r>
              <a:rPr lang="ru-RU" sz="1366" b="1" dirty="0">
                <a:solidFill>
                  <a:srgbClr val="006AB3"/>
                </a:solidFill>
              </a:rPr>
              <a:t>При появлении сигнала </a:t>
            </a:r>
            <a:r>
              <a:rPr lang="ru-RU" sz="1366" b="1" dirty="0" err="1">
                <a:solidFill>
                  <a:srgbClr val="006AB3"/>
                </a:solidFill>
              </a:rPr>
              <a:t>металлодетектора</a:t>
            </a:r>
            <a:r>
              <a:rPr lang="ru-RU" sz="1366" b="1" dirty="0">
                <a:solidFill>
                  <a:srgbClr val="006AB3"/>
                </a:solidFill>
              </a:rPr>
              <a:t> предлагают участнику ЕГЭ показать предмет, вызывающий сигнал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20816" y="3313338"/>
            <a:ext cx="4523185" cy="313999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11560" y="4437112"/>
            <a:ext cx="3489588" cy="15741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72122"/>
            <a:r>
              <a:rPr lang="ru-RU" sz="1366" b="1" dirty="0">
                <a:solidFill>
                  <a:srgbClr val="006AB3"/>
                </a:solidFill>
              </a:rPr>
              <a:t>По медицинским показаниям при предъявлении медицинской справки участник ЕГЭ может быть освобожден от проверки с использованием </a:t>
            </a:r>
            <a:r>
              <a:rPr lang="ru-RU" sz="1366" b="1" dirty="0" err="1">
                <a:solidFill>
                  <a:srgbClr val="006AB3"/>
                </a:solidFill>
              </a:rPr>
              <a:t>металлодетекторов</a:t>
            </a:r>
            <a:endParaRPr lang="ru-RU" sz="1366" b="1" dirty="0">
              <a:solidFill>
                <a:srgbClr val="006AB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98365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7025" y="-8339"/>
            <a:ext cx="9273260" cy="8278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-49393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участников по аудиториям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028" y="1425166"/>
            <a:ext cx="6062895" cy="439331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593" dirty="0"/>
              <a:t>Организатор вне аудитории или один из организаторов в аудитории провожает участников экзамена до аудитории </a:t>
            </a:r>
          </a:p>
          <a:p>
            <a:endParaRPr lang="ru-RU" sz="1593" dirty="0"/>
          </a:p>
          <a:p>
            <a:pPr>
              <a:buFont typeface="Wingdings" pitchFamily="2" charset="2"/>
              <a:buChar char="ü"/>
            </a:pPr>
            <a:r>
              <a:rPr lang="ru-RU" sz="1593" dirty="0"/>
              <a:t>При входе в аудиторию организатор в аудитории </a:t>
            </a:r>
            <a:r>
              <a:rPr lang="ru-RU" sz="1593" dirty="0">
                <a:solidFill>
                  <a:srgbClr val="FF0000"/>
                </a:solidFill>
              </a:rPr>
              <a:t>отмечает</a:t>
            </a:r>
            <a:r>
              <a:rPr lang="ru-RU" sz="1593" dirty="0"/>
              <a:t> явку в форме: </a:t>
            </a:r>
          </a:p>
          <a:p>
            <a:pPr marL="867308" indent="-510447"/>
            <a:r>
              <a:rPr lang="ru-RU" sz="1593" dirty="0"/>
              <a:t>ППЭ-05-01 «Список участников по аудиториям», </a:t>
            </a:r>
          </a:p>
          <a:p>
            <a:pPr marL="867308" indent="-510447"/>
            <a:r>
              <a:rPr lang="ru-RU" sz="1593" dirty="0"/>
              <a:t>ППЭ-05-02 «Протокол проведения ЕГЭ в аудитории ППЭ», сверяет паспортные данные участника, в случае несовпадения заполняется </a:t>
            </a:r>
            <a:r>
              <a:rPr lang="ru-RU" sz="1593" dirty="0" smtClean="0"/>
              <a:t>«Ведомость </a:t>
            </a:r>
            <a:r>
              <a:rPr lang="ru-RU" sz="1593" dirty="0"/>
              <a:t>коррекции персональных </a:t>
            </a:r>
            <a:r>
              <a:rPr lang="ru-RU" sz="1593" dirty="0" smtClean="0"/>
              <a:t>данных» </a:t>
            </a:r>
            <a:r>
              <a:rPr lang="ru-RU" sz="1593" dirty="0"/>
              <a:t>(ППЭ-12-02)</a:t>
            </a:r>
          </a:p>
          <a:p>
            <a:endParaRPr lang="ru-RU" sz="1593" dirty="0"/>
          </a:p>
          <a:p>
            <a:pPr>
              <a:buFont typeface="Wingdings" pitchFamily="2" charset="2"/>
              <a:buChar char="ü"/>
            </a:pPr>
            <a:r>
              <a:rPr lang="ru-RU" sz="1593" dirty="0"/>
              <a:t>Второй организатор </a:t>
            </a:r>
            <a:r>
              <a:rPr lang="ru-RU" sz="1593" dirty="0">
                <a:solidFill>
                  <a:srgbClr val="FF0000"/>
                </a:solidFill>
              </a:rPr>
              <a:t>указывает</a:t>
            </a:r>
            <a:r>
              <a:rPr lang="ru-RU" sz="1593" dirty="0"/>
              <a:t> место в аудитории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9748" y="5508191"/>
            <a:ext cx="7822426" cy="802300"/>
          </a:xfrm>
          <a:prstGeom prst="rect">
            <a:avLst/>
          </a:prstGeom>
          <a:ln>
            <a:solidFill>
              <a:srgbClr val="E2001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72122"/>
            <a:r>
              <a:rPr lang="ru-RU" sz="1593" b="1" dirty="0">
                <a:solidFill>
                  <a:srgbClr val="FF0000"/>
                </a:solidFill>
              </a:rPr>
              <a:t>Участники занимают свои места, не переговариваются, не меняются местами, имеют при себе документ, удостоверяющий личность, черную </a:t>
            </a:r>
            <a:r>
              <a:rPr lang="ru-RU" sz="1593" b="1" dirty="0" err="1">
                <a:solidFill>
                  <a:srgbClr val="FF0000"/>
                </a:solidFill>
              </a:rPr>
              <a:t>гелевую</a:t>
            </a:r>
            <a:r>
              <a:rPr lang="ru-RU" sz="1593" b="1" dirty="0">
                <a:solidFill>
                  <a:srgbClr val="FF0000"/>
                </a:solidFill>
              </a:rPr>
              <a:t> ручку, дополнительные материалы</a:t>
            </a:r>
          </a:p>
        </p:txBody>
      </p:sp>
      <p:pic>
        <p:nvPicPr>
          <p:cNvPr id="5" name="Picture 4" descr="608_3865_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562" y="2609099"/>
            <a:ext cx="3009438" cy="1912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335761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5126"/>
            <a:ext cx="9144000" cy="827852"/>
          </a:xfrm>
          <a:prstGeom prst="rect">
            <a:avLst/>
          </a:prstGeom>
        </p:spPr>
      </p:pic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1691680" y="-18789"/>
            <a:ext cx="7128792" cy="860511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</a:rPr>
              <a:t>Сроки проведения ГИА-11 в 2018 году</a:t>
            </a:r>
            <a:endParaRPr lang="ru-RU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65" y="800224"/>
            <a:ext cx="9144000" cy="6055274"/>
          </a:xfrm>
          <a:prstGeom prst="roundRect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u="sng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107504" y="802726"/>
            <a:ext cx="9139335" cy="5195762"/>
          </a:xfrm>
        </p:spPr>
        <p:txBody>
          <a:bodyPr>
            <a:noAutofit/>
          </a:bodyPr>
          <a:lstStyle/>
          <a:p>
            <a:r>
              <a:rPr lang="ru-RU" sz="2000" b="1" u="sng" dirty="0" smtClean="0">
                <a:solidFill>
                  <a:schemeClr val="tx2">
                    <a:lumMod val="75000"/>
                  </a:schemeClr>
                </a:solidFill>
              </a:rPr>
              <a:t>Досрочный период (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выпускники прошлых лет, обучающиеся, выполнившие учебный план, обучающиеся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СПО):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Основные дни : 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21.03-04.04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Резервные дни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:  06.04 – 11.04 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000" b="1" u="sng" dirty="0" smtClean="0">
                <a:solidFill>
                  <a:schemeClr val="tx2">
                    <a:lumMod val="75000"/>
                  </a:schemeClr>
                </a:solidFill>
              </a:rPr>
              <a:t>Основной период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-   основные дни : ( обучающиеся, выполнившие учебный план, обучающиеся СПО)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 28.05 – 20.06 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-    резервные дни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: (обучающиеся, выполнившие учебный план, обучающиеся СПО+ выпускники прошлых лет)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22.06 – 02.07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000" b="1" u="sng" dirty="0" smtClean="0">
                <a:solidFill>
                  <a:schemeClr val="tx2">
                    <a:lumMod val="75000"/>
                  </a:schemeClr>
                </a:solidFill>
              </a:rPr>
              <a:t>Дополнительный период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(сентябрьский)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04.09 – 07.09, 15.09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(обучающиеся, не прошедшие ГИА или получившие на ГИА неудовлетворительные результаты более чем по одному обязательному учебному предмету, либо получившие повторно неудовлетворительный результат по одному из этих предметов в дополнительные сроки)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6211283"/>
            <a:ext cx="57765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400" dirty="0">
                <a:solidFill>
                  <a:srgbClr val="1F497D">
                    <a:lumMod val="75000"/>
                  </a:srgbClr>
                </a:solidFill>
              </a:rPr>
              <a:t>(Приказ </a:t>
            </a:r>
            <a:r>
              <a:rPr lang="ru-RU" sz="2400" dirty="0" err="1">
                <a:solidFill>
                  <a:srgbClr val="1F497D">
                    <a:lumMod val="75000"/>
                  </a:srgbClr>
                </a:solidFill>
              </a:rPr>
              <a:t>МОиН</a:t>
            </a:r>
            <a:r>
              <a:rPr lang="ru-RU" sz="2400" dirty="0">
                <a:solidFill>
                  <a:srgbClr val="1F497D">
                    <a:lumMod val="75000"/>
                  </a:srgbClr>
                </a:solidFill>
              </a:rPr>
              <a:t> РФ </a:t>
            </a:r>
            <a:r>
              <a:rPr lang="ru-RU" sz="2400" b="1" dirty="0">
                <a:solidFill>
                  <a:srgbClr val="1F497D">
                    <a:lumMod val="75000"/>
                  </a:srgbClr>
                </a:solidFill>
              </a:rPr>
              <a:t>от 10.11.2017 № 1099)</a:t>
            </a:r>
            <a:endParaRPr lang="ru-RU" sz="2300" b="1" u="sng" dirty="0">
              <a:solidFill>
                <a:srgbClr val="1F497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46770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5126"/>
            <a:ext cx="9144000" cy="827852"/>
          </a:xfrm>
          <a:prstGeom prst="rect">
            <a:avLst/>
          </a:prstGeom>
        </p:spPr>
      </p:pic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1691680" y="-18789"/>
            <a:ext cx="7128792" cy="860511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</a:rPr>
              <a:t>Продолжительность  экзаменов ГИА-11</a:t>
            </a:r>
            <a:endParaRPr lang="ru-RU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381000" y="980728"/>
            <a:ext cx="8382000" cy="55826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</a:rPr>
              <a:t>Приказ </a:t>
            </a:r>
            <a:r>
              <a:rPr lang="ru-RU" sz="3800" dirty="0" err="1" smtClean="0">
                <a:solidFill>
                  <a:schemeClr val="tx2">
                    <a:lumMod val="75000"/>
                  </a:schemeClr>
                </a:solidFill>
              </a:rPr>
              <a:t>МОиН</a:t>
            </a:r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</a:rPr>
              <a:t> РФ </a:t>
            </a:r>
            <a:r>
              <a:rPr lang="ru-RU" sz="3800" b="1" dirty="0" smtClean="0">
                <a:solidFill>
                  <a:schemeClr val="tx2">
                    <a:lumMod val="75000"/>
                  </a:schemeClr>
                </a:solidFill>
              </a:rPr>
              <a:t>от 10.11.2017 № 1099)</a:t>
            </a:r>
            <a:endParaRPr lang="ru-RU" sz="38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</a:rPr>
              <a:t>по математике профильного уровня, физике, литературе, информатике и информационно-коммуникационным технологиям (ИКТ), обществознанию, истории  - </a:t>
            </a:r>
            <a:r>
              <a:rPr lang="ru-RU" sz="3800" b="1" dirty="0" smtClean="0">
                <a:solidFill>
                  <a:schemeClr val="tx2">
                    <a:lumMod val="75000"/>
                  </a:schemeClr>
                </a:solidFill>
              </a:rPr>
              <a:t>3 часа 55 минут </a:t>
            </a:r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</a:rPr>
              <a:t>(235 минут), </a:t>
            </a:r>
          </a:p>
          <a:p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</a:rPr>
              <a:t>по русскому языку, химии, биологии - </a:t>
            </a:r>
            <a:r>
              <a:rPr lang="ru-RU" sz="3800" b="1" dirty="0" smtClean="0">
                <a:solidFill>
                  <a:schemeClr val="tx2">
                    <a:lumMod val="75000"/>
                  </a:schemeClr>
                </a:solidFill>
              </a:rPr>
              <a:t>3 часа 30 минут</a:t>
            </a:r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</a:rPr>
              <a:t> (210 минут), </a:t>
            </a:r>
          </a:p>
          <a:p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</a:rPr>
              <a:t>по математике базового уровня, географии, иностранным языкам (английский, французский, немецкий, испанский) (кроме раздела "Говорение") - </a:t>
            </a:r>
            <a:r>
              <a:rPr lang="ru-RU" sz="3800" b="1" dirty="0" smtClean="0">
                <a:solidFill>
                  <a:schemeClr val="tx2">
                    <a:lumMod val="75000"/>
                  </a:schemeClr>
                </a:solidFill>
              </a:rPr>
              <a:t>3 часа </a:t>
            </a:r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</a:rPr>
              <a:t>(180 минут), </a:t>
            </a:r>
          </a:p>
          <a:p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</a:rPr>
              <a:t>по иностранным языкам (английский, французский, немецкий, испанский) (раздел "Говорение") - </a:t>
            </a:r>
            <a:r>
              <a:rPr lang="ru-RU" sz="3800" b="1" dirty="0" smtClean="0">
                <a:solidFill>
                  <a:schemeClr val="tx2">
                    <a:lumMod val="75000"/>
                  </a:schemeClr>
                </a:solidFill>
              </a:rPr>
              <a:t>15 минут</a:t>
            </a:r>
          </a:p>
          <a:p>
            <a:pPr>
              <a:buFont typeface="Arial" pitchFamily="34" charset="0"/>
              <a:buNone/>
            </a:pPr>
            <a:r>
              <a:rPr lang="ru-RU" sz="3800" b="1" u="sng" dirty="0" smtClean="0">
                <a:solidFill>
                  <a:schemeClr val="tx2">
                    <a:lumMod val="75000"/>
                  </a:schemeClr>
                </a:solidFill>
              </a:rPr>
              <a:t>п. 32 Порядка: </a:t>
            </a:r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</a:rPr>
              <a:t>для обучающихся и ВПЛ, указанных в п. 37:</a:t>
            </a:r>
          </a:p>
          <a:p>
            <a:pPr>
              <a:buFont typeface="Arial" pitchFamily="34" charset="0"/>
              <a:buNone/>
            </a:pPr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</a:rPr>
              <a:t>продолжительность экзамена </a:t>
            </a:r>
            <a:r>
              <a:rPr lang="ru-RU" sz="3800" b="1" dirty="0" smtClean="0">
                <a:solidFill>
                  <a:schemeClr val="tx2">
                    <a:lumMod val="75000"/>
                  </a:schemeClr>
                </a:solidFill>
              </a:rPr>
              <a:t>увеличивается на 1,5 часа </a:t>
            </a:r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</a:rPr>
              <a:t>(за исключением ЕГЭ по иностранным языкам (раздел "Говорение").</a:t>
            </a:r>
          </a:p>
          <a:p>
            <a:pPr>
              <a:buFont typeface="Arial" pitchFamily="34" charset="0"/>
              <a:buNone/>
            </a:pPr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</a:rPr>
              <a:t>продолжительность ЕГЭ по иностранным языкам (раздел "Говорение") увеличивается </a:t>
            </a:r>
            <a:r>
              <a:rPr lang="ru-RU" sz="3800" b="1" dirty="0" smtClean="0">
                <a:solidFill>
                  <a:schemeClr val="tx2">
                    <a:lumMod val="75000"/>
                  </a:schemeClr>
                </a:solidFill>
              </a:rPr>
              <a:t>на 30 минут.</a:t>
            </a:r>
          </a:p>
          <a:p>
            <a:pPr>
              <a:buFont typeface="Arial" pitchFamily="34" charset="0"/>
              <a:buNone/>
            </a:pPr>
            <a:r>
              <a:rPr lang="ru-RU" sz="3800" b="1" dirty="0" smtClean="0">
                <a:solidFill>
                  <a:srgbClr val="FF0000"/>
                </a:solidFill>
              </a:rPr>
              <a:t>Начало экзаменов </a:t>
            </a:r>
            <a:r>
              <a:rPr lang="ru-RU" sz="3800" dirty="0" smtClean="0">
                <a:solidFill>
                  <a:srgbClr val="FF0000"/>
                </a:solidFill>
              </a:rPr>
              <a:t>– 10.00 по местному времени</a:t>
            </a:r>
          </a:p>
          <a:p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65" y="800224"/>
            <a:ext cx="9144000" cy="6055274"/>
          </a:xfrm>
          <a:prstGeom prst="roundRect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600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600" u="sng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304800" y="1074820"/>
            <a:ext cx="8382000" cy="5582654"/>
          </a:xfrm>
        </p:spPr>
        <p:txBody>
          <a:bodyPr>
            <a:normAutofit fontScale="55000" lnSpcReduction="20000"/>
          </a:bodyPr>
          <a:lstStyle/>
          <a:p>
            <a:r>
              <a:rPr lang="ru-RU" sz="3800" b="1" dirty="0">
                <a:solidFill>
                  <a:schemeClr val="tx2">
                    <a:lumMod val="75000"/>
                  </a:schemeClr>
                </a:solidFill>
              </a:rPr>
              <a:t>3 часа 55 минут </a:t>
            </a:r>
            <a:r>
              <a:rPr lang="ru-RU" sz="3800" dirty="0">
                <a:solidFill>
                  <a:schemeClr val="tx2">
                    <a:lumMod val="75000"/>
                  </a:schemeClr>
                </a:solidFill>
              </a:rPr>
              <a:t>(235 минут</a:t>
            </a:r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</a:rPr>
              <a:t>) -  </a:t>
            </a:r>
            <a:r>
              <a:rPr lang="ru-RU" sz="3800" dirty="0">
                <a:solidFill>
                  <a:schemeClr val="tx2">
                    <a:lumMod val="75000"/>
                  </a:schemeClr>
                </a:solidFill>
              </a:rPr>
              <a:t>по </a:t>
            </a:r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</a:rPr>
              <a:t>математике профильного уровня, физике, литературе, информатике и информационно-коммуникационным технологиям (ИКТ), обществознанию, истории;</a:t>
            </a:r>
          </a:p>
          <a:p>
            <a:pPr marL="0" indent="0">
              <a:buNone/>
            </a:pPr>
            <a:endParaRPr lang="ru-RU" sz="38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3800" b="1" dirty="0">
                <a:solidFill>
                  <a:schemeClr val="tx2">
                    <a:lumMod val="75000"/>
                  </a:schemeClr>
                </a:solidFill>
              </a:rPr>
              <a:t>3 часа 30 минут</a:t>
            </a:r>
            <a:r>
              <a:rPr lang="ru-RU" sz="3800" dirty="0">
                <a:solidFill>
                  <a:schemeClr val="tx2">
                    <a:lumMod val="75000"/>
                  </a:schemeClr>
                </a:solidFill>
              </a:rPr>
              <a:t> (210 минут</a:t>
            </a:r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</a:rPr>
              <a:t>) - </a:t>
            </a:r>
            <a:r>
              <a:rPr lang="ru-RU" sz="3800" dirty="0">
                <a:solidFill>
                  <a:schemeClr val="tx2">
                    <a:lumMod val="75000"/>
                  </a:schemeClr>
                </a:solidFill>
              </a:rPr>
              <a:t>по </a:t>
            </a:r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</a:rPr>
              <a:t>русскому языку, химии, биологии;</a:t>
            </a:r>
          </a:p>
          <a:p>
            <a:pPr marL="0" indent="0">
              <a:buNone/>
            </a:pPr>
            <a:endParaRPr lang="ru-RU" sz="38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3800" b="1" dirty="0" smtClean="0">
                <a:solidFill>
                  <a:schemeClr val="tx2">
                    <a:lumMod val="75000"/>
                  </a:schemeClr>
                </a:solidFill>
              </a:rPr>
              <a:t>3 </a:t>
            </a:r>
            <a:r>
              <a:rPr lang="ru-RU" sz="3800" b="1" dirty="0">
                <a:solidFill>
                  <a:schemeClr val="tx2">
                    <a:lumMod val="75000"/>
                  </a:schemeClr>
                </a:solidFill>
              </a:rPr>
              <a:t>часа </a:t>
            </a:r>
            <a:r>
              <a:rPr lang="ru-RU" sz="3800" dirty="0">
                <a:solidFill>
                  <a:schemeClr val="tx2">
                    <a:lumMod val="75000"/>
                  </a:schemeClr>
                </a:solidFill>
              </a:rPr>
              <a:t>(180 </a:t>
            </a:r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</a:rPr>
              <a:t>минут) - по математике базового уровня, географии, иностранным языкам (английский, французский, немецкий, испанский)</a:t>
            </a:r>
          </a:p>
          <a:p>
            <a:pPr marL="0" indent="0">
              <a:buNone/>
            </a:pPr>
            <a:endParaRPr lang="ru-RU" sz="3800" b="1" u="sng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</a:rPr>
              <a:t>Для детей с ОВЗ :</a:t>
            </a:r>
          </a:p>
          <a:p>
            <a:pPr>
              <a:buFontTx/>
              <a:buChar char="-"/>
            </a:pPr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</a:rPr>
              <a:t>продолжительность экзамена </a:t>
            </a:r>
            <a:r>
              <a:rPr lang="ru-RU" sz="3800" b="1" dirty="0" smtClean="0">
                <a:solidFill>
                  <a:schemeClr val="tx2">
                    <a:lumMod val="75000"/>
                  </a:schemeClr>
                </a:solidFill>
              </a:rPr>
              <a:t>увеличивается на 1,5 часа;</a:t>
            </a:r>
          </a:p>
          <a:p>
            <a:pPr>
              <a:buFontTx/>
              <a:buChar char="-"/>
            </a:pPr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</a:rPr>
              <a:t>продолжительность ЕГЭ по иностранным языкам (раздел "Говорение") увеличивается </a:t>
            </a:r>
            <a:r>
              <a:rPr lang="ru-RU" sz="3800" b="1" dirty="0" smtClean="0">
                <a:solidFill>
                  <a:schemeClr val="tx2">
                    <a:lumMod val="75000"/>
                  </a:schemeClr>
                </a:solidFill>
              </a:rPr>
              <a:t>на 30 минут.</a:t>
            </a:r>
          </a:p>
          <a:p>
            <a:pPr>
              <a:buNone/>
            </a:pPr>
            <a:r>
              <a:rPr lang="ru-RU" sz="3800" b="1" dirty="0" smtClean="0">
                <a:solidFill>
                  <a:srgbClr val="FF0000"/>
                </a:solidFill>
              </a:rPr>
              <a:t>Начало экзаменов </a:t>
            </a:r>
            <a:r>
              <a:rPr lang="ru-RU" sz="3800" dirty="0" smtClean="0">
                <a:solidFill>
                  <a:srgbClr val="FF0000"/>
                </a:solidFill>
              </a:rPr>
              <a:t>– 10.00 по местному времени</a:t>
            </a:r>
          </a:p>
          <a:p>
            <a:pPr marL="0" indent="0">
              <a:buNone/>
            </a:pPr>
            <a:endParaRPr lang="ru-RU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Приказ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МОиН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РФ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от 10.11.2017 № 1099)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606279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5126"/>
            <a:ext cx="9144000" cy="827852"/>
          </a:xfrm>
          <a:prstGeom prst="rect">
            <a:avLst/>
          </a:prstGeom>
        </p:spPr>
      </p:pic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1691680" y="-18789"/>
            <a:ext cx="7128792" cy="860511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bg1">
                    <a:lumMod val="95000"/>
                  </a:schemeClr>
                </a:solidFill>
              </a:rPr>
              <a:t>Минимальное количество баллов  для получения аттестата и поступления в вуз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381000" y="980728"/>
            <a:ext cx="8382000" cy="55826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</a:rPr>
              <a:t>Приказ </a:t>
            </a:r>
            <a:r>
              <a:rPr lang="ru-RU" sz="3800" dirty="0" err="1" smtClean="0">
                <a:solidFill>
                  <a:schemeClr val="tx2">
                    <a:lumMod val="75000"/>
                  </a:schemeClr>
                </a:solidFill>
              </a:rPr>
              <a:t>МОиН</a:t>
            </a:r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</a:rPr>
              <a:t> РФ </a:t>
            </a:r>
            <a:r>
              <a:rPr lang="ru-RU" sz="3800" b="1" dirty="0" smtClean="0">
                <a:solidFill>
                  <a:schemeClr val="tx2">
                    <a:lumMod val="75000"/>
                  </a:schemeClr>
                </a:solidFill>
              </a:rPr>
              <a:t>от 10.11.2017 № 1099)</a:t>
            </a:r>
            <a:endParaRPr lang="ru-RU" sz="38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</a:rPr>
              <a:t>по математике профильного уровня, физике, литературе, информатике и информационно-коммуникационным технологиям (ИКТ), обществознанию, истории  - </a:t>
            </a:r>
            <a:r>
              <a:rPr lang="ru-RU" sz="3800" b="1" dirty="0" smtClean="0">
                <a:solidFill>
                  <a:schemeClr val="tx2">
                    <a:lumMod val="75000"/>
                  </a:schemeClr>
                </a:solidFill>
              </a:rPr>
              <a:t>3 часа 55 минут </a:t>
            </a:r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</a:rPr>
              <a:t>(235 минут), </a:t>
            </a:r>
          </a:p>
          <a:p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</a:rPr>
              <a:t>по русскому языку, химии, биологии - </a:t>
            </a:r>
            <a:r>
              <a:rPr lang="ru-RU" sz="3800" b="1" dirty="0" smtClean="0">
                <a:solidFill>
                  <a:schemeClr val="tx2">
                    <a:lumMod val="75000"/>
                  </a:schemeClr>
                </a:solidFill>
              </a:rPr>
              <a:t>3 часа 30 минут</a:t>
            </a:r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</a:rPr>
              <a:t> (210 минут), </a:t>
            </a:r>
          </a:p>
          <a:p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</a:rPr>
              <a:t>по математике базового уровня, географии, иностранным языкам (английский, французский, немецкий, испанский) (кроме раздела "Говорение") - </a:t>
            </a:r>
            <a:r>
              <a:rPr lang="ru-RU" sz="3800" b="1" dirty="0" smtClean="0">
                <a:solidFill>
                  <a:schemeClr val="tx2">
                    <a:lumMod val="75000"/>
                  </a:schemeClr>
                </a:solidFill>
              </a:rPr>
              <a:t>3 часа </a:t>
            </a:r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</a:rPr>
              <a:t>(180 минут), </a:t>
            </a:r>
          </a:p>
          <a:p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</a:rPr>
              <a:t>по иностранным языкам (английский, французский, немецкий, испанский) (раздел "Говорение") - </a:t>
            </a:r>
            <a:r>
              <a:rPr lang="ru-RU" sz="3800" b="1" dirty="0" smtClean="0">
                <a:solidFill>
                  <a:schemeClr val="tx2">
                    <a:lumMod val="75000"/>
                  </a:schemeClr>
                </a:solidFill>
              </a:rPr>
              <a:t>15 минут</a:t>
            </a:r>
          </a:p>
          <a:p>
            <a:pPr>
              <a:buFont typeface="Arial" pitchFamily="34" charset="0"/>
              <a:buNone/>
            </a:pPr>
            <a:r>
              <a:rPr lang="ru-RU" sz="3800" b="1" u="sng" dirty="0" smtClean="0">
                <a:solidFill>
                  <a:schemeClr val="tx2">
                    <a:lumMod val="75000"/>
                  </a:schemeClr>
                </a:solidFill>
              </a:rPr>
              <a:t>п. 32 Порядка: </a:t>
            </a:r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</a:rPr>
              <a:t>для обучающихся и ВПЛ, указанных в п. 37:</a:t>
            </a:r>
          </a:p>
          <a:p>
            <a:pPr>
              <a:buFont typeface="Arial" pitchFamily="34" charset="0"/>
              <a:buNone/>
            </a:pPr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</a:rPr>
              <a:t>продолжительность экзамена </a:t>
            </a:r>
            <a:r>
              <a:rPr lang="ru-RU" sz="3800" b="1" dirty="0" smtClean="0">
                <a:solidFill>
                  <a:schemeClr val="tx2">
                    <a:lumMod val="75000"/>
                  </a:schemeClr>
                </a:solidFill>
              </a:rPr>
              <a:t>увеличивается на 1,5 часа </a:t>
            </a:r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</a:rPr>
              <a:t>(за исключением ЕГЭ по иностранным языкам (раздел "Говорение").</a:t>
            </a:r>
          </a:p>
          <a:p>
            <a:pPr>
              <a:buFont typeface="Arial" pitchFamily="34" charset="0"/>
              <a:buNone/>
            </a:pPr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</a:rPr>
              <a:t>продолжительность ЕГЭ по иностранным языкам (раздел "Говорение") увеличивается </a:t>
            </a:r>
            <a:r>
              <a:rPr lang="ru-RU" sz="3800" b="1" dirty="0" smtClean="0">
                <a:solidFill>
                  <a:schemeClr val="tx2">
                    <a:lumMod val="75000"/>
                  </a:schemeClr>
                </a:solidFill>
              </a:rPr>
              <a:t>на 30 минут.</a:t>
            </a:r>
          </a:p>
          <a:p>
            <a:pPr>
              <a:buFont typeface="Arial" pitchFamily="34" charset="0"/>
              <a:buNone/>
            </a:pPr>
            <a:r>
              <a:rPr lang="ru-RU" sz="3800" b="1" dirty="0" smtClean="0">
                <a:solidFill>
                  <a:srgbClr val="FF0000"/>
                </a:solidFill>
              </a:rPr>
              <a:t>Начало экзаменов </a:t>
            </a:r>
            <a:r>
              <a:rPr lang="ru-RU" sz="3800" dirty="0" smtClean="0">
                <a:solidFill>
                  <a:srgbClr val="FF0000"/>
                </a:solidFill>
              </a:rPr>
              <a:t>– 10.00 по местному времени</a:t>
            </a:r>
          </a:p>
          <a:p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504" y="823574"/>
            <a:ext cx="9144000" cy="6055274"/>
          </a:xfrm>
          <a:prstGeom prst="roundRect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600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600" u="sng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1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89552073"/>
              </p:ext>
            </p:extLst>
          </p:nvPr>
        </p:nvGraphicFramePr>
        <p:xfrm>
          <a:off x="368968" y="1042738"/>
          <a:ext cx="8518358" cy="5293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9537"/>
                <a:gridCol w="2598821"/>
              </a:tblGrid>
              <a:tr h="41147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Предмет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ВУЗ/аттестат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1722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Русский язык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36/24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17221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Математика </a:t>
                      </a: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профильная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27/27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17221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Физика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</a:p>
                  </a:txBody>
                  <a:tcPr anchor="ctr"/>
                </a:tc>
              </a:tr>
              <a:tr h="417221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Химия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</a:p>
                  </a:txBody>
                  <a:tcPr anchor="ctr"/>
                </a:tc>
              </a:tr>
              <a:tr h="417221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Информатика и ИКТ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anchor="ctr"/>
                </a:tc>
              </a:tr>
              <a:tr h="417221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Биология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</a:p>
                  </a:txBody>
                  <a:tcPr anchor="ctr"/>
                </a:tc>
              </a:tr>
              <a:tr h="417221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История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</a:p>
                  </a:txBody>
                  <a:tcPr anchor="ctr"/>
                </a:tc>
              </a:tr>
              <a:tr h="417221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География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37</a:t>
                      </a:r>
                    </a:p>
                  </a:txBody>
                  <a:tcPr anchor="ctr"/>
                </a:tc>
              </a:tr>
              <a:tr h="417221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Обществознание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</a:p>
                  </a:txBody>
                  <a:tcPr anchor="ctr"/>
                </a:tc>
              </a:tr>
              <a:tr h="417221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Литература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</a:p>
                  </a:txBody>
                  <a:tcPr anchor="ctr"/>
                </a:tc>
              </a:tr>
              <a:tr h="710209">
                <a:tc>
                  <a:txBody>
                    <a:bodyPr/>
                    <a:lstStyle/>
                    <a:p>
                      <a:r>
                        <a:rPr lang="ru-RU">
                          <a:latin typeface="Arial" pitchFamily="34" charset="0"/>
                          <a:cs typeface="Arial" pitchFamily="34" charset="0"/>
                        </a:rPr>
                        <a:t>Иностранные языки (английский, немецкий, французский, испанский)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874717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5632" y="796966"/>
            <a:ext cx="9144000" cy="6055274"/>
          </a:xfrm>
          <a:prstGeom prst="roundRect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600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600" u="sng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4343"/>
            <a:ext cx="8892480" cy="452596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6AB3"/>
                </a:solidFill>
              </a:rPr>
              <a:t>Математика: </a:t>
            </a:r>
            <a:endParaRPr lang="ru-RU" dirty="0">
              <a:solidFill>
                <a:srgbClr val="006AB3"/>
              </a:solidFill>
            </a:endParaRPr>
          </a:p>
          <a:p>
            <a:r>
              <a:rPr lang="ru-RU" dirty="0">
                <a:solidFill>
                  <a:srgbClr val="006AB3"/>
                </a:solidFill>
              </a:rPr>
              <a:t>линейка</a:t>
            </a:r>
          </a:p>
          <a:p>
            <a:pPr marL="0" indent="0">
              <a:buNone/>
            </a:pPr>
            <a:endParaRPr lang="ru-RU" dirty="0">
              <a:solidFill>
                <a:srgbClr val="006AB3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6AB3"/>
                </a:solidFill>
              </a:rPr>
              <a:t>Физика:</a:t>
            </a:r>
            <a:endParaRPr lang="ru-RU" dirty="0">
              <a:solidFill>
                <a:srgbClr val="006AB3"/>
              </a:solidFill>
            </a:endParaRPr>
          </a:p>
          <a:p>
            <a:r>
              <a:rPr lang="ru-RU" dirty="0">
                <a:solidFill>
                  <a:srgbClr val="006AB3"/>
                </a:solidFill>
              </a:rPr>
              <a:t>линейка </a:t>
            </a:r>
          </a:p>
          <a:p>
            <a:r>
              <a:rPr lang="ru-RU" dirty="0">
                <a:solidFill>
                  <a:srgbClr val="006AB3"/>
                </a:solidFill>
              </a:rPr>
              <a:t>непрограммируемый </a:t>
            </a:r>
            <a:r>
              <a:rPr lang="ru-RU" dirty="0" smtClean="0">
                <a:solidFill>
                  <a:srgbClr val="006AB3"/>
                </a:solidFill>
              </a:rPr>
              <a:t>калькулятор</a:t>
            </a:r>
          </a:p>
          <a:p>
            <a:pPr marL="0" indent="0">
              <a:buNone/>
            </a:pPr>
            <a:endParaRPr lang="ru-RU" dirty="0" smtClean="0">
              <a:solidFill>
                <a:srgbClr val="006AB3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6AB3"/>
                </a:solidFill>
              </a:rPr>
              <a:t>Химия:</a:t>
            </a:r>
            <a:endParaRPr lang="ru-RU" dirty="0">
              <a:solidFill>
                <a:srgbClr val="006AB3"/>
              </a:solidFill>
            </a:endParaRPr>
          </a:p>
          <a:p>
            <a:r>
              <a:rPr lang="ru-RU" dirty="0">
                <a:solidFill>
                  <a:srgbClr val="006AB3"/>
                </a:solidFill>
              </a:rPr>
              <a:t>непрограммируемый калькулятор</a:t>
            </a:r>
          </a:p>
          <a:p>
            <a:pPr marL="0" indent="0">
              <a:buNone/>
            </a:pPr>
            <a:endParaRPr lang="ru-RU" dirty="0" smtClean="0">
              <a:solidFill>
                <a:srgbClr val="006AB3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6AB3"/>
                </a:solidFill>
              </a:rPr>
              <a:t>География</a:t>
            </a:r>
            <a:r>
              <a:rPr lang="ru-RU" dirty="0">
                <a:solidFill>
                  <a:srgbClr val="006AB3"/>
                </a:solidFill>
              </a:rPr>
              <a:t>:</a:t>
            </a:r>
          </a:p>
          <a:p>
            <a:r>
              <a:rPr lang="ru-RU" dirty="0">
                <a:solidFill>
                  <a:srgbClr val="006AB3"/>
                </a:solidFill>
              </a:rPr>
              <a:t>линейка </a:t>
            </a:r>
          </a:p>
          <a:p>
            <a:r>
              <a:rPr lang="ru-RU" dirty="0">
                <a:solidFill>
                  <a:srgbClr val="006AB3"/>
                </a:solidFill>
              </a:rPr>
              <a:t>транспортир</a:t>
            </a:r>
          </a:p>
          <a:p>
            <a:r>
              <a:rPr lang="ru-RU" dirty="0">
                <a:solidFill>
                  <a:srgbClr val="006AB3"/>
                </a:solidFill>
              </a:rPr>
              <a:t>непрограммируемый калькулятор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899" y="2261188"/>
            <a:ext cx="762465" cy="1102412"/>
          </a:xfrm>
          <a:prstGeom prst="rect">
            <a:avLst/>
          </a:prstGeom>
        </p:spPr>
      </p:pic>
      <p:pic>
        <p:nvPicPr>
          <p:cNvPr id="3074" name="Picture 2" descr="http://optovik.kg/catalogGallery/transportit329615494447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627" t="15006" r="297" b="-82"/>
          <a:stretch/>
        </p:blipFill>
        <p:spPr bwMode="auto">
          <a:xfrm>
            <a:off x="6270131" y="4771157"/>
            <a:ext cx="679760" cy="8690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/>
          <a:srcRect l="9407" t="7925" r="6635" b="8398"/>
          <a:stretch/>
        </p:blipFill>
        <p:spPr>
          <a:xfrm>
            <a:off x="4850334" y="4822761"/>
            <a:ext cx="730583" cy="9177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34" b="11896"/>
          <a:stretch/>
        </p:blipFill>
        <p:spPr>
          <a:xfrm>
            <a:off x="7524328" y="4746791"/>
            <a:ext cx="611471" cy="8737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06468" y="1048314"/>
            <a:ext cx="870170" cy="10968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40097" y="2280500"/>
            <a:ext cx="870170" cy="10968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34" b="11896"/>
          <a:stretch/>
        </p:blipFill>
        <p:spPr>
          <a:xfrm>
            <a:off x="4969446" y="3599311"/>
            <a:ext cx="611471" cy="87376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4838" y="0"/>
            <a:ext cx="9144000" cy="8278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19203"/>
            <a:ext cx="6542354" cy="589445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Разрешенные дополнительные устройства для всех участников ЕГЭ</a:t>
            </a:r>
          </a:p>
        </p:txBody>
      </p:sp>
    </p:spTree>
    <p:extLst>
      <p:ext uri="{BB962C8B-B14F-4D97-AF65-F5344CB8AC3E}">
        <p14:creationId xmlns="" xmlns:p14="http://schemas.microsoft.com/office/powerpoint/2010/main" val="202463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9195</TotalTime>
  <Words>1597</Words>
  <Application>Microsoft Office PowerPoint</Application>
  <PresentationFormat>Экран (4:3)</PresentationFormat>
  <Paragraphs>213</Paragraphs>
  <Slides>20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 Нормативные документы ГИА-11 в 2018 году</vt:lpstr>
      <vt:lpstr>Организация входа участников в ППЭ</vt:lpstr>
      <vt:lpstr>Организация входа в ППЭ</vt:lpstr>
      <vt:lpstr>Распределение участников по аудиториям</vt:lpstr>
      <vt:lpstr>Сроки проведения ГИА-11 в 2018 году</vt:lpstr>
      <vt:lpstr>Продолжительность  экзаменов ГИА-11</vt:lpstr>
      <vt:lpstr>Минимальное количество баллов  для получения аттестата и поступления в вуз</vt:lpstr>
      <vt:lpstr>Разрешенные дополнительные устройства для всех участников ЕГЭ</vt:lpstr>
      <vt:lpstr>Правила заполнения бланков.  Общие правила.</vt:lpstr>
      <vt:lpstr> Бланк ответов № 1</vt:lpstr>
      <vt:lpstr> Бланк ответов № 2 </vt:lpstr>
      <vt:lpstr> Бланк ответов № 2 </vt:lpstr>
      <vt:lpstr>Слайд 14</vt:lpstr>
      <vt:lpstr>Слайд 15</vt:lpstr>
      <vt:lpstr>Слайд 16</vt:lpstr>
      <vt:lpstr>Слайд 17</vt:lpstr>
      <vt:lpstr>Слайд 18</vt:lpstr>
      <vt:lpstr>Изменения в Методических рекомендациях по подготовке и проведению ЕГЭ в ППЭ в 2018</vt:lpstr>
      <vt:lpstr>Изменения в Методических рекомендациях по подготовке и проведению ЕГЭ в ППЭ в 2018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ege</dc:creator>
  <cp:lastModifiedBy>user</cp:lastModifiedBy>
  <cp:revision>337</cp:revision>
  <dcterms:created xsi:type="dcterms:W3CDTF">2014-10-16T05:54:08Z</dcterms:created>
  <dcterms:modified xsi:type="dcterms:W3CDTF">2018-04-12T07:05:35Z</dcterms:modified>
</cp:coreProperties>
</file>